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96" r:id="rId3"/>
    <p:sldId id="390" r:id="rId4"/>
    <p:sldId id="391" r:id="rId5"/>
    <p:sldId id="392" r:id="rId6"/>
    <p:sldId id="393" r:id="rId7"/>
    <p:sldId id="394" r:id="rId8"/>
    <p:sldId id="395" r:id="rId9"/>
    <p:sldId id="398" r:id="rId10"/>
    <p:sldId id="307" r:id="rId11"/>
    <p:sldId id="399" r:id="rId12"/>
    <p:sldId id="400" r:id="rId13"/>
    <p:sldId id="401" r:id="rId14"/>
    <p:sldId id="402" r:id="rId15"/>
    <p:sldId id="403" r:id="rId16"/>
    <p:sldId id="404" r:id="rId17"/>
    <p:sldId id="343" r:id="rId18"/>
    <p:sldId id="405" r:id="rId19"/>
    <p:sldId id="406" r:id="rId20"/>
    <p:sldId id="418" r:id="rId21"/>
    <p:sldId id="419" r:id="rId22"/>
    <p:sldId id="420" r:id="rId23"/>
    <p:sldId id="421" r:id="rId24"/>
    <p:sldId id="407" r:id="rId25"/>
    <p:sldId id="409" r:id="rId26"/>
    <p:sldId id="414" r:id="rId27"/>
    <p:sldId id="413" r:id="rId28"/>
    <p:sldId id="415" r:id="rId29"/>
    <p:sldId id="416" r:id="rId30"/>
    <p:sldId id="417" r:id="rId31"/>
    <p:sldId id="345" r:id="rId32"/>
    <p:sldId id="410" r:id="rId33"/>
    <p:sldId id="424" r:id="rId34"/>
    <p:sldId id="422" r:id="rId35"/>
    <p:sldId id="423" r:id="rId36"/>
    <p:sldId id="425" r:id="rId37"/>
    <p:sldId id="427" r:id="rId38"/>
    <p:sldId id="428" r:id="rId39"/>
    <p:sldId id="411" r:id="rId40"/>
    <p:sldId id="412" r:id="rId41"/>
    <p:sldId id="269" r:id="rId4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rıfe unal" initials="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00FF"/>
    <a:srgbClr val="F5FDCF"/>
    <a:srgbClr val="FCFCD0"/>
    <a:srgbClr val="F5E0D7"/>
    <a:srgbClr val="CCECFF"/>
    <a:srgbClr val="33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02"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D:\2019-BELGELER&#304;M\Dan&#305;&#351;manl&#305;k%20Raporlar&#305;\Rauf%20Bey-G&#252;ncel%20olan\K&#305;rm&#305;z&#305;&#246;r&#252;mce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tr-TR"/>
  <c:chart>
    <c:plotArea>
      <c:layout/>
      <c:lineChart>
        <c:grouping val="standard"/>
        <c:ser>
          <c:idx val="0"/>
          <c:order val="0"/>
          <c:tx>
            <c:strRef>
              <c:f>Sayfa1!$B$5:$C$5</c:f>
              <c:strCache>
                <c:ptCount val="1"/>
                <c:pt idx="0">
                  <c:v>Pentajan Ort. Ölü birey</c:v>
                </c:pt>
              </c:strCache>
            </c:strRef>
          </c:tx>
          <c:marker>
            <c:symbol val="star"/>
            <c:size val="10"/>
            <c:spPr>
              <a:solidFill>
                <a:srgbClr val="FF0000"/>
              </a:solidFill>
            </c:spPr>
          </c:marker>
          <c:cat>
            <c:strRef>
              <c:f>Sayfa1!$D$4:$R$4</c:f>
              <c:strCache>
                <c:ptCount val="15"/>
                <c:pt idx="0">
                  <c:v>1. hafta</c:v>
                </c:pt>
                <c:pt idx="1">
                  <c:v>2. hafta</c:v>
                </c:pt>
                <c:pt idx="2">
                  <c:v>3. hafta</c:v>
                </c:pt>
                <c:pt idx="3">
                  <c:v>4. hafta</c:v>
                </c:pt>
                <c:pt idx="4">
                  <c:v>5. hafta</c:v>
                </c:pt>
                <c:pt idx="5">
                  <c:v>6. hafta</c:v>
                </c:pt>
                <c:pt idx="6">
                  <c:v>7. hafta</c:v>
                </c:pt>
                <c:pt idx="7">
                  <c:v>8. hafta</c:v>
                </c:pt>
                <c:pt idx="8">
                  <c:v>9. hafta</c:v>
                </c:pt>
                <c:pt idx="9">
                  <c:v>10. hafta</c:v>
                </c:pt>
                <c:pt idx="10">
                  <c:v>11. hafta</c:v>
                </c:pt>
                <c:pt idx="11">
                  <c:v>12. hafta</c:v>
                </c:pt>
                <c:pt idx="12">
                  <c:v>13. hafta</c:v>
                </c:pt>
                <c:pt idx="13">
                  <c:v>14. hafta</c:v>
                </c:pt>
                <c:pt idx="14">
                  <c:v>15. hafta</c:v>
                </c:pt>
              </c:strCache>
            </c:strRef>
          </c:cat>
          <c:val>
            <c:numRef>
              <c:f>Sayfa1!$D$5:$R$5</c:f>
              <c:numCache>
                <c:formatCode>General</c:formatCode>
                <c:ptCount val="15"/>
                <c:pt idx="0">
                  <c:v>0.2</c:v>
                </c:pt>
                <c:pt idx="1">
                  <c:v>2.9</c:v>
                </c:pt>
                <c:pt idx="2">
                  <c:v>4.0999999999999996</c:v>
                </c:pt>
                <c:pt idx="3">
                  <c:v>5.8</c:v>
                </c:pt>
                <c:pt idx="4">
                  <c:v>6.6</c:v>
                </c:pt>
                <c:pt idx="5">
                  <c:v>7.2</c:v>
                </c:pt>
                <c:pt idx="6">
                  <c:v>4.2</c:v>
                </c:pt>
                <c:pt idx="7">
                  <c:v>5.8</c:v>
                </c:pt>
                <c:pt idx="8">
                  <c:v>3.6</c:v>
                </c:pt>
                <c:pt idx="9">
                  <c:v>4.4000000000000004</c:v>
                </c:pt>
                <c:pt idx="10">
                  <c:v>8.1999999999999993</c:v>
                </c:pt>
                <c:pt idx="11">
                  <c:v>6.8</c:v>
                </c:pt>
                <c:pt idx="12">
                  <c:v>2.4</c:v>
                </c:pt>
                <c:pt idx="13">
                  <c:v>2.8</c:v>
                </c:pt>
                <c:pt idx="14">
                  <c:v>4.4000000000000004</c:v>
                </c:pt>
              </c:numCache>
            </c:numRef>
          </c:val>
        </c:ser>
        <c:ser>
          <c:idx val="1"/>
          <c:order val="1"/>
          <c:tx>
            <c:strRef>
              <c:f>Sayfa1!$B$6:$C$6</c:f>
              <c:strCache>
                <c:ptCount val="1"/>
                <c:pt idx="0">
                  <c:v>Pentajan Ort. Canlı birey</c:v>
                </c:pt>
              </c:strCache>
            </c:strRef>
          </c:tx>
          <c:marker>
            <c:symbol val="circle"/>
            <c:size val="8"/>
            <c:spPr>
              <a:solidFill>
                <a:srgbClr val="FF0000"/>
              </a:solidFill>
            </c:spPr>
          </c:marker>
          <c:cat>
            <c:strRef>
              <c:f>Sayfa1!$D$4:$R$4</c:f>
              <c:strCache>
                <c:ptCount val="15"/>
                <c:pt idx="0">
                  <c:v>1. hafta</c:v>
                </c:pt>
                <c:pt idx="1">
                  <c:v>2. hafta</c:v>
                </c:pt>
                <c:pt idx="2">
                  <c:v>3. hafta</c:v>
                </c:pt>
                <c:pt idx="3">
                  <c:v>4. hafta</c:v>
                </c:pt>
                <c:pt idx="4">
                  <c:v>5. hafta</c:v>
                </c:pt>
                <c:pt idx="5">
                  <c:v>6. hafta</c:v>
                </c:pt>
                <c:pt idx="6">
                  <c:v>7. hafta</c:v>
                </c:pt>
                <c:pt idx="7">
                  <c:v>8. hafta</c:v>
                </c:pt>
                <c:pt idx="8">
                  <c:v>9. hafta</c:v>
                </c:pt>
                <c:pt idx="9">
                  <c:v>10. hafta</c:v>
                </c:pt>
                <c:pt idx="10">
                  <c:v>11. hafta</c:v>
                </c:pt>
                <c:pt idx="11">
                  <c:v>12. hafta</c:v>
                </c:pt>
                <c:pt idx="12">
                  <c:v>13. hafta</c:v>
                </c:pt>
                <c:pt idx="13">
                  <c:v>14. hafta</c:v>
                </c:pt>
                <c:pt idx="14">
                  <c:v>15. hafta</c:v>
                </c:pt>
              </c:strCache>
            </c:strRef>
          </c:cat>
          <c:val>
            <c:numRef>
              <c:f>Sayfa1!$D$6:$R$6</c:f>
              <c:numCache>
                <c:formatCode>General</c:formatCode>
                <c:ptCount val="15"/>
                <c:pt idx="0">
                  <c:v>1.4</c:v>
                </c:pt>
                <c:pt idx="1">
                  <c:v>2.1</c:v>
                </c:pt>
                <c:pt idx="2">
                  <c:v>3.4</c:v>
                </c:pt>
                <c:pt idx="3">
                  <c:v>2.2000000000000002</c:v>
                </c:pt>
                <c:pt idx="4">
                  <c:v>4.0999999999999996</c:v>
                </c:pt>
                <c:pt idx="5">
                  <c:v>2.2999999999999998</c:v>
                </c:pt>
                <c:pt idx="6">
                  <c:v>3.2</c:v>
                </c:pt>
                <c:pt idx="7">
                  <c:v>4.3</c:v>
                </c:pt>
                <c:pt idx="8">
                  <c:v>8.6</c:v>
                </c:pt>
                <c:pt idx="9">
                  <c:v>4.8</c:v>
                </c:pt>
                <c:pt idx="10">
                  <c:v>2.6</c:v>
                </c:pt>
                <c:pt idx="11">
                  <c:v>4.7</c:v>
                </c:pt>
                <c:pt idx="12">
                  <c:v>0.8</c:v>
                </c:pt>
                <c:pt idx="13">
                  <c:v>2.4</c:v>
                </c:pt>
                <c:pt idx="14">
                  <c:v>2.8</c:v>
                </c:pt>
              </c:numCache>
            </c:numRef>
          </c:val>
        </c:ser>
        <c:ser>
          <c:idx val="2"/>
          <c:order val="2"/>
          <c:tx>
            <c:strRef>
              <c:f>Sayfa1!$B$7:$C$7</c:f>
              <c:strCache>
                <c:ptCount val="1"/>
                <c:pt idx="0">
                  <c:v>Konvensiyonel Ort. Ölü birey</c:v>
                </c:pt>
              </c:strCache>
            </c:strRef>
          </c:tx>
          <c:marker>
            <c:symbol val="none"/>
          </c:marker>
          <c:cat>
            <c:strRef>
              <c:f>Sayfa1!$D$4:$R$4</c:f>
              <c:strCache>
                <c:ptCount val="15"/>
                <c:pt idx="0">
                  <c:v>1. hafta</c:v>
                </c:pt>
                <c:pt idx="1">
                  <c:v>2. hafta</c:v>
                </c:pt>
                <c:pt idx="2">
                  <c:v>3. hafta</c:v>
                </c:pt>
                <c:pt idx="3">
                  <c:v>4. hafta</c:v>
                </c:pt>
                <c:pt idx="4">
                  <c:v>5. hafta</c:v>
                </c:pt>
                <c:pt idx="5">
                  <c:v>6. hafta</c:v>
                </c:pt>
                <c:pt idx="6">
                  <c:v>7. hafta</c:v>
                </c:pt>
                <c:pt idx="7">
                  <c:v>8. hafta</c:v>
                </c:pt>
                <c:pt idx="8">
                  <c:v>9. hafta</c:v>
                </c:pt>
                <c:pt idx="9">
                  <c:v>10. hafta</c:v>
                </c:pt>
                <c:pt idx="10">
                  <c:v>11. hafta</c:v>
                </c:pt>
                <c:pt idx="11">
                  <c:v>12. hafta</c:v>
                </c:pt>
                <c:pt idx="12">
                  <c:v>13. hafta</c:v>
                </c:pt>
                <c:pt idx="13">
                  <c:v>14. hafta</c:v>
                </c:pt>
                <c:pt idx="14">
                  <c:v>15. hafta</c:v>
                </c:pt>
              </c:strCache>
            </c:strRef>
          </c:cat>
          <c:val>
            <c:numRef>
              <c:f>Sayfa1!$D$7:$R$7</c:f>
              <c:numCache>
                <c:formatCode>General</c:formatCode>
                <c:ptCount val="15"/>
                <c:pt idx="0">
                  <c:v>1.2</c:v>
                </c:pt>
                <c:pt idx="1">
                  <c:v>2.7</c:v>
                </c:pt>
                <c:pt idx="2">
                  <c:v>3.1</c:v>
                </c:pt>
                <c:pt idx="3">
                  <c:v>1.6</c:v>
                </c:pt>
                <c:pt idx="4">
                  <c:v>2.1</c:v>
                </c:pt>
                <c:pt idx="5">
                  <c:v>1.6</c:v>
                </c:pt>
                <c:pt idx="6">
                  <c:v>1.8</c:v>
                </c:pt>
                <c:pt idx="7">
                  <c:v>2.6</c:v>
                </c:pt>
                <c:pt idx="8">
                  <c:v>5.6</c:v>
                </c:pt>
                <c:pt idx="9">
                  <c:v>3.8</c:v>
                </c:pt>
                <c:pt idx="10">
                  <c:v>2.6</c:v>
                </c:pt>
                <c:pt idx="11">
                  <c:v>1.2</c:v>
                </c:pt>
                <c:pt idx="12">
                  <c:v>4.3</c:v>
                </c:pt>
                <c:pt idx="13">
                  <c:v>4.2</c:v>
                </c:pt>
                <c:pt idx="14">
                  <c:v>3</c:v>
                </c:pt>
              </c:numCache>
            </c:numRef>
          </c:val>
        </c:ser>
        <c:ser>
          <c:idx val="3"/>
          <c:order val="3"/>
          <c:tx>
            <c:strRef>
              <c:f>Sayfa1!$B$8:$C$8</c:f>
              <c:strCache>
                <c:ptCount val="1"/>
                <c:pt idx="0">
                  <c:v>Konvensiyonel Ort. Canlı birey</c:v>
                </c:pt>
              </c:strCache>
            </c:strRef>
          </c:tx>
          <c:marker>
            <c:symbol val="square"/>
            <c:size val="10"/>
            <c:spPr>
              <a:noFill/>
            </c:spPr>
          </c:marker>
          <c:cat>
            <c:strRef>
              <c:f>Sayfa1!$D$4:$R$4</c:f>
              <c:strCache>
                <c:ptCount val="15"/>
                <c:pt idx="0">
                  <c:v>1. hafta</c:v>
                </c:pt>
                <c:pt idx="1">
                  <c:v>2. hafta</c:v>
                </c:pt>
                <c:pt idx="2">
                  <c:v>3. hafta</c:v>
                </c:pt>
                <c:pt idx="3">
                  <c:v>4. hafta</c:v>
                </c:pt>
                <c:pt idx="4">
                  <c:v>5. hafta</c:v>
                </c:pt>
                <c:pt idx="5">
                  <c:v>6. hafta</c:v>
                </c:pt>
                <c:pt idx="6">
                  <c:v>7. hafta</c:v>
                </c:pt>
                <c:pt idx="7">
                  <c:v>8. hafta</c:v>
                </c:pt>
                <c:pt idx="8">
                  <c:v>9. hafta</c:v>
                </c:pt>
                <c:pt idx="9">
                  <c:v>10. hafta</c:v>
                </c:pt>
                <c:pt idx="10">
                  <c:v>11. hafta</c:v>
                </c:pt>
                <c:pt idx="11">
                  <c:v>12. hafta</c:v>
                </c:pt>
                <c:pt idx="12">
                  <c:v>13. hafta</c:v>
                </c:pt>
                <c:pt idx="13">
                  <c:v>14. hafta</c:v>
                </c:pt>
                <c:pt idx="14">
                  <c:v>15. hafta</c:v>
                </c:pt>
              </c:strCache>
            </c:strRef>
          </c:cat>
          <c:val>
            <c:numRef>
              <c:f>Sayfa1!$D$8:$R$8</c:f>
              <c:numCache>
                <c:formatCode>General</c:formatCode>
                <c:ptCount val="15"/>
                <c:pt idx="0">
                  <c:v>2.2000000000000002</c:v>
                </c:pt>
                <c:pt idx="1">
                  <c:v>4.3</c:v>
                </c:pt>
                <c:pt idx="2">
                  <c:v>5.2</c:v>
                </c:pt>
                <c:pt idx="3">
                  <c:v>6.4</c:v>
                </c:pt>
                <c:pt idx="4">
                  <c:v>6.9</c:v>
                </c:pt>
                <c:pt idx="5">
                  <c:v>8.4</c:v>
                </c:pt>
                <c:pt idx="6">
                  <c:v>10.199999999999999</c:v>
                </c:pt>
                <c:pt idx="7">
                  <c:v>12.4</c:v>
                </c:pt>
                <c:pt idx="8">
                  <c:v>12.6</c:v>
                </c:pt>
                <c:pt idx="9">
                  <c:v>14.8</c:v>
                </c:pt>
                <c:pt idx="10">
                  <c:v>18.600000000000001</c:v>
                </c:pt>
                <c:pt idx="11">
                  <c:v>24.6</c:v>
                </c:pt>
                <c:pt idx="12">
                  <c:v>22.6</c:v>
                </c:pt>
                <c:pt idx="13">
                  <c:v>28.4</c:v>
                </c:pt>
                <c:pt idx="14">
                  <c:v>25.1</c:v>
                </c:pt>
              </c:numCache>
            </c:numRef>
          </c:val>
        </c:ser>
        <c:ser>
          <c:idx val="4"/>
          <c:order val="4"/>
          <c:tx>
            <c:strRef>
              <c:f>Sayfa1!$B$9:$C$9</c:f>
              <c:strCache>
                <c:ptCount val="1"/>
                <c:pt idx="0">
                  <c:v>Muamelesiz kontrol Ort. Ölü birey</c:v>
                </c:pt>
              </c:strCache>
            </c:strRef>
          </c:tx>
          <c:marker>
            <c:symbol val="none"/>
          </c:marker>
          <c:cat>
            <c:strRef>
              <c:f>Sayfa1!$D$4:$R$4</c:f>
              <c:strCache>
                <c:ptCount val="15"/>
                <c:pt idx="0">
                  <c:v>1. hafta</c:v>
                </c:pt>
                <c:pt idx="1">
                  <c:v>2. hafta</c:v>
                </c:pt>
                <c:pt idx="2">
                  <c:v>3. hafta</c:v>
                </c:pt>
                <c:pt idx="3">
                  <c:v>4. hafta</c:v>
                </c:pt>
                <c:pt idx="4">
                  <c:v>5. hafta</c:v>
                </c:pt>
                <c:pt idx="5">
                  <c:v>6. hafta</c:v>
                </c:pt>
                <c:pt idx="6">
                  <c:v>7. hafta</c:v>
                </c:pt>
                <c:pt idx="7">
                  <c:v>8. hafta</c:v>
                </c:pt>
                <c:pt idx="8">
                  <c:v>9. hafta</c:v>
                </c:pt>
                <c:pt idx="9">
                  <c:v>10. hafta</c:v>
                </c:pt>
                <c:pt idx="10">
                  <c:v>11. hafta</c:v>
                </c:pt>
                <c:pt idx="11">
                  <c:v>12. hafta</c:v>
                </c:pt>
                <c:pt idx="12">
                  <c:v>13. hafta</c:v>
                </c:pt>
                <c:pt idx="13">
                  <c:v>14. hafta</c:v>
                </c:pt>
                <c:pt idx="14">
                  <c:v>15. hafta</c:v>
                </c:pt>
              </c:strCache>
            </c:strRef>
          </c:cat>
          <c:val>
            <c:numRef>
              <c:f>Sayfa1!$D$9:$R$9</c:f>
              <c:numCache>
                <c:formatCode>General</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er>
        <c:ser>
          <c:idx val="5"/>
          <c:order val="5"/>
          <c:tx>
            <c:strRef>
              <c:f>Sayfa1!$B$10:$C$10</c:f>
              <c:strCache>
                <c:ptCount val="1"/>
                <c:pt idx="0">
                  <c:v>Muamelesiz kontrol Ort. Canlı birey</c:v>
                </c:pt>
              </c:strCache>
            </c:strRef>
          </c:tx>
          <c:marker>
            <c:symbol val="triangle"/>
            <c:size val="12"/>
            <c:spPr>
              <a:noFill/>
            </c:spPr>
          </c:marker>
          <c:cat>
            <c:strRef>
              <c:f>Sayfa1!$D$4:$R$4</c:f>
              <c:strCache>
                <c:ptCount val="15"/>
                <c:pt idx="0">
                  <c:v>1. hafta</c:v>
                </c:pt>
                <c:pt idx="1">
                  <c:v>2. hafta</c:v>
                </c:pt>
                <c:pt idx="2">
                  <c:v>3. hafta</c:v>
                </c:pt>
                <c:pt idx="3">
                  <c:v>4. hafta</c:v>
                </c:pt>
                <c:pt idx="4">
                  <c:v>5. hafta</c:v>
                </c:pt>
                <c:pt idx="5">
                  <c:v>6. hafta</c:v>
                </c:pt>
                <c:pt idx="6">
                  <c:v>7. hafta</c:v>
                </c:pt>
                <c:pt idx="7">
                  <c:v>8. hafta</c:v>
                </c:pt>
                <c:pt idx="8">
                  <c:v>9. hafta</c:v>
                </c:pt>
                <c:pt idx="9">
                  <c:v>10. hafta</c:v>
                </c:pt>
                <c:pt idx="10">
                  <c:v>11. hafta</c:v>
                </c:pt>
                <c:pt idx="11">
                  <c:v>12. hafta</c:v>
                </c:pt>
                <c:pt idx="12">
                  <c:v>13. hafta</c:v>
                </c:pt>
                <c:pt idx="13">
                  <c:v>14. hafta</c:v>
                </c:pt>
                <c:pt idx="14">
                  <c:v>15. hafta</c:v>
                </c:pt>
              </c:strCache>
            </c:strRef>
          </c:cat>
          <c:val>
            <c:numRef>
              <c:f>Sayfa1!$D$10:$R$10</c:f>
              <c:numCache>
                <c:formatCode>General</c:formatCode>
                <c:ptCount val="15"/>
                <c:pt idx="0">
                  <c:v>4.5999999999999996</c:v>
                </c:pt>
                <c:pt idx="1">
                  <c:v>5.8</c:v>
                </c:pt>
                <c:pt idx="2">
                  <c:v>7.3</c:v>
                </c:pt>
                <c:pt idx="3">
                  <c:v>11.2</c:v>
                </c:pt>
                <c:pt idx="4">
                  <c:v>13.7</c:v>
                </c:pt>
                <c:pt idx="5">
                  <c:v>18.7</c:v>
                </c:pt>
                <c:pt idx="6">
                  <c:v>14</c:v>
                </c:pt>
                <c:pt idx="7">
                  <c:v>22.6</c:v>
                </c:pt>
                <c:pt idx="8">
                  <c:v>27</c:v>
                </c:pt>
                <c:pt idx="9">
                  <c:v>42.1</c:v>
                </c:pt>
                <c:pt idx="10">
                  <c:v>52.3</c:v>
                </c:pt>
                <c:pt idx="11">
                  <c:v>68.2</c:v>
                </c:pt>
                <c:pt idx="12">
                  <c:v>54.6</c:v>
                </c:pt>
                <c:pt idx="13">
                  <c:v>75.2</c:v>
                </c:pt>
                <c:pt idx="14">
                  <c:v>67.099999999999994</c:v>
                </c:pt>
              </c:numCache>
            </c:numRef>
          </c:val>
        </c:ser>
        <c:marker val="1"/>
        <c:axId val="55943936"/>
        <c:axId val="55945472"/>
      </c:lineChart>
      <c:catAx>
        <c:axId val="55943936"/>
        <c:scaling>
          <c:orientation val="minMax"/>
        </c:scaling>
        <c:axPos val="b"/>
        <c:tickLblPos val="nextTo"/>
        <c:crossAx val="55945472"/>
        <c:crosses val="autoZero"/>
        <c:auto val="1"/>
        <c:lblAlgn val="ctr"/>
        <c:lblOffset val="100"/>
      </c:catAx>
      <c:valAx>
        <c:axId val="55945472"/>
        <c:scaling>
          <c:orientation val="minMax"/>
        </c:scaling>
        <c:axPos val="l"/>
        <c:majorGridlines/>
        <c:numFmt formatCode="General" sourceLinked="1"/>
        <c:tickLblPos val="nextTo"/>
        <c:crossAx val="55943936"/>
        <c:crosses val="autoZero"/>
        <c:crossBetween val="between"/>
      </c:valAx>
      <c:spPr>
        <a:solidFill>
          <a:schemeClr val="accent4">
            <a:lumMod val="50000"/>
            <a:lumOff val="50000"/>
          </a:schemeClr>
        </a:solidFill>
        <a:ln>
          <a:solidFill>
            <a:prstClr val="black"/>
          </a:solidFill>
        </a:ln>
      </c:spPr>
    </c:plotArea>
    <c:legend>
      <c:legendPos val="r"/>
      <c:layout>
        <c:manualLayout>
          <c:xMode val="edge"/>
          <c:yMode val="edge"/>
          <c:x val="0.72819185846381362"/>
          <c:y val="3.9363517060367455E-2"/>
          <c:w val="0.25685488497635051"/>
          <c:h val="0.83793963254593196"/>
        </c:manualLayout>
      </c:layout>
    </c:legend>
    <c:plotVisOnly val="1"/>
  </c:chart>
  <c:spPr>
    <a:ln>
      <a:solidFill>
        <a:schemeClr val="tx1"/>
      </a:solidFill>
    </a:ln>
  </c:sp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9915C2FE-684E-44FD-B4B0-5582131CCBEF}" type="slidenum">
              <a:rPr lang="tr-TR"/>
              <a:pPr/>
              <a:t>‹#›</a:t>
            </a:fld>
            <a:endParaRPr lang="tr-T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356F4B0C-754C-4BD7-B3C7-6C549F01BE14}" type="slidenum">
              <a:rPr lang="tr-TR"/>
              <a:pPr/>
              <a:t>‹#›</a:t>
            </a:fld>
            <a:endParaRPr lang="tr-T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A6F7EC84-5A51-422E-8464-2DC6ABF0017E}" type="slidenum">
              <a:rPr lang="tr-TR"/>
              <a:pPr/>
              <a:t>‹#›</a:t>
            </a:fld>
            <a:endParaRPr lang="tr-T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51C52A48-E708-422F-BC44-14436C9D2691}" type="slidenum">
              <a:rPr lang="tr-TR"/>
              <a:pPr/>
              <a:t>‹#›</a:t>
            </a:fld>
            <a:endParaRPr lang="tr-T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FFE07CEE-0A8D-498E-BA49-1D80BD9C4F2E}" type="slidenum">
              <a:rPr lang="tr-TR"/>
              <a:pPr/>
              <a:t>‹#›</a:t>
            </a:fld>
            <a:endParaRPr lang="tr-T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483A35D9-73EC-40A6-B0D7-8604DAE56DCC}" type="slidenum">
              <a:rPr lang="tr-TR"/>
              <a:pPr/>
              <a:t>‹#›</a:t>
            </a:fld>
            <a:endParaRPr lang="tr-T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E67EA040-A735-425D-8C69-43EAD4468B80}" type="slidenum">
              <a:rPr lang="tr-TR"/>
              <a:pPr/>
              <a:t>‹#›</a:t>
            </a:fld>
            <a:endParaRPr lang="tr-T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847FEBEB-8370-4B9A-BD54-E6BD8E64A076}" type="slidenum">
              <a:rPr lang="tr-TR"/>
              <a:pPr/>
              <a:t>‹#›</a:t>
            </a:fld>
            <a:endParaRPr lang="tr-T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9C35105F-B5F7-4776-9580-8775A97A95E7}" type="slidenum">
              <a:rPr lang="tr-TR"/>
              <a:pPr/>
              <a:t>‹#›</a:t>
            </a:fld>
            <a:endParaRPr lang="tr-T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185BD713-2AF6-4D53-92DD-94776B9F956F}" type="slidenum">
              <a:rPr lang="tr-TR"/>
              <a:pPr/>
              <a:t>‹#›</a:t>
            </a:fld>
            <a:endParaRPr lang="tr-T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45ED4D05-A7F5-4C4D-A455-D1F0920C8218}" type="slidenum">
              <a:rPr lang="tr-TR"/>
              <a:pPr/>
              <a:t>‹#›</a:t>
            </a:fld>
            <a:endParaRPr lang="tr-T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5FDCF"/>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2EEF14E-773E-40A5-9409-E1AB9810ECB9}"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67544" y="285729"/>
            <a:ext cx="8280920" cy="3314722"/>
          </a:xfrm>
        </p:spPr>
        <p:txBody>
          <a:bodyPr/>
          <a:lstStyle/>
          <a:p>
            <a:r>
              <a:rPr lang="tr-TR" sz="4000" b="1" dirty="0">
                <a:solidFill>
                  <a:srgbClr val="0000FF"/>
                </a:solidFill>
              </a:rPr>
              <a:t>‘</a:t>
            </a:r>
            <a:r>
              <a:rPr lang="tr-TR" sz="4000" b="1" dirty="0" err="1">
                <a:solidFill>
                  <a:srgbClr val="0000FF"/>
                </a:solidFill>
              </a:rPr>
              <a:t>Pentajan</a:t>
            </a:r>
            <a:r>
              <a:rPr lang="tr-TR" sz="4000" b="1" dirty="0">
                <a:solidFill>
                  <a:srgbClr val="0000FF"/>
                </a:solidFill>
              </a:rPr>
              <a:t>’ adlı ürünün Avrupa </a:t>
            </a:r>
            <a:r>
              <a:rPr lang="tr-TR" sz="4000" b="1" dirty="0" err="1">
                <a:solidFill>
                  <a:srgbClr val="0000FF"/>
                </a:solidFill>
              </a:rPr>
              <a:t>kırmızıörümceği</a:t>
            </a:r>
            <a:r>
              <a:rPr lang="tr-TR" sz="4000" b="1" dirty="0">
                <a:solidFill>
                  <a:srgbClr val="0000FF"/>
                </a:solidFill>
              </a:rPr>
              <a:t>, </a:t>
            </a:r>
            <a:r>
              <a:rPr lang="tr-TR" sz="4000" b="1" i="1" dirty="0" err="1">
                <a:solidFill>
                  <a:srgbClr val="0000FF"/>
                </a:solidFill>
              </a:rPr>
              <a:t>Panonychus</a:t>
            </a:r>
            <a:r>
              <a:rPr lang="tr-TR" sz="4000" b="1" i="1" dirty="0">
                <a:solidFill>
                  <a:srgbClr val="0000FF"/>
                </a:solidFill>
              </a:rPr>
              <a:t> </a:t>
            </a:r>
            <a:r>
              <a:rPr lang="tr-TR" sz="4000" b="1" i="1" dirty="0" err="1">
                <a:solidFill>
                  <a:srgbClr val="0000FF"/>
                </a:solidFill>
              </a:rPr>
              <a:t>ulmi</a:t>
            </a:r>
            <a:r>
              <a:rPr lang="tr-TR" sz="4000" b="1" dirty="0">
                <a:solidFill>
                  <a:srgbClr val="0000FF"/>
                </a:solidFill>
              </a:rPr>
              <a:t> </a:t>
            </a:r>
            <a:r>
              <a:rPr lang="tr-TR" sz="4000" b="1" dirty="0" err="1">
                <a:solidFill>
                  <a:srgbClr val="0000FF"/>
                </a:solidFill>
              </a:rPr>
              <a:t>Koch</a:t>
            </a:r>
            <a:r>
              <a:rPr lang="tr-TR" sz="4000" b="1" dirty="0">
                <a:solidFill>
                  <a:srgbClr val="0000FF"/>
                </a:solidFill>
              </a:rPr>
              <a:t> (</a:t>
            </a:r>
            <a:r>
              <a:rPr lang="tr-TR" sz="4000" b="1" dirty="0" err="1">
                <a:solidFill>
                  <a:srgbClr val="0000FF"/>
                </a:solidFill>
              </a:rPr>
              <a:t>Acarina</a:t>
            </a:r>
            <a:r>
              <a:rPr lang="tr-TR" sz="4000" b="1" dirty="0">
                <a:solidFill>
                  <a:srgbClr val="0000FF"/>
                </a:solidFill>
              </a:rPr>
              <a:t>: </a:t>
            </a:r>
            <a:r>
              <a:rPr lang="tr-TR" sz="4000" b="1" dirty="0" err="1">
                <a:solidFill>
                  <a:srgbClr val="0000FF"/>
                </a:solidFill>
              </a:rPr>
              <a:t>Tetranychidae</a:t>
            </a:r>
            <a:r>
              <a:rPr lang="tr-TR" sz="4000" b="1" dirty="0" smtClean="0">
                <a:solidFill>
                  <a:srgbClr val="0000FF"/>
                </a:solidFill>
              </a:rPr>
              <a:t>)]’ye karşı etkinliğinin değerlendirilmesi</a:t>
            </a:r>
            <a:endParaRPr lang="tr-TR" sz="4000" b="1" dirty="0">
              <a:solidFill>
                <a:srgbClr val="0000FF"/>
              </a:solidFill>
            </a:endParaRPr>
          </a:p>
        </p:txBody>
      </p:sp>
      <p:sp>
        <p:nvSpPr>
          <p:cNvPr id="3" name="2 Alt Başlık"/>
          <p:cNvSpPr>
            <a:spLocks noGrp="1"/>
          </p:cNvSpPr>
          <p:nvPr>
            <p:ph type="subTitle" idx="1"/>
          </p:nvPr>
        </p:nvSpPr>
        <p:spPr>
          <a:xfrm>
            <a:off x="1371600" y="3886200"/>
            <a:ext cx="6400800" cy="2328882"/>
          </a:xfrm>
        </p:spPr>
        <p:txBody>
          <a:bodyPr/>
          <a:lstStyle/>
          <a:p>
            <a:r>
              <a:rPr lang="tr-TR" sz="3600" b="1" dirty="0" smtClean="0">
                <a:effectLst>
                  <a:outerShdw blurRad="38100" dist="38100" dir="2700000" algn="tl">
                    <a:srgbClr val="000000">
                      <a:alpha val="43137"/>
                    </a:srgbClr>
                  </a:outerShdw>
                </a:effectLst>
              </a:rPr>
              <a:t>Prof. Dr. </a:t>
            </a:r>
            <a:r>
              <a:rPr lang="de-DE" sz="3600" b="1" dirty="0" smtClean="0">
                <a:effectLst>
                  <a:outerShdw blurRad="38100" dist="38100" dir="2700000" algn="tl">
                    <a:srgbClr val="000000">
                      <a:alpha val="43137"/>
                    </a:srgbClr>
                  </a:outerShdw>
                </a:effectLst>
              </a:rPr>
              <a:t>Fedai E</a:t>
            </a:r>
            <a:r>
              <a:rPr lang="tr-TR" sz="3600" b="1" dirty="0" smtClean="0">
                <a:effectLst>
                  <a:outerShdw blurRad="38100" dist="38100" dir="2700000" algn="tl">
                    <a:srgbClr val="000000">
                      <a:alpha val="43137"/>
                    </a:srgbClr>
                  </a:outerShdw>
                </a:effectLst>
              </a:rPr>
              <a:t>RLER</a:t>
            </a:r>
            <a:r>
              <a:rPr lang="de-DE" dirty="0" smtClean="0"/>
              <a:t> </a:t>
            </a:r>
            <a:endParaRPr lang="tr-TR" dirty="0" smtClean="0"/>
          </a:p>
          <a:p>
            <a:r>
              <a:rPr lang="tr-TR" dirty="0" smtClean="0"/>
              <a:t>Akdeniz Üniversitesi, Ziraat Fakültesi, Bitki Koruma Bölümü 07070 Antalya</a:t>
            </a:r>
            <a:endParaRPr lang="tr-TR"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71472" y="285728"/>
            <a:ext cx="8215370" cy="6155531"/>
          </a:xfrm>
          <a:prstGeom prst="rect">
            <a:avLst/>
          </a:prstGeom>
        </p:spPr>
        <p:txBody>
          <a:bodyPr wrap="square">
            <a:spAutoFit/>
          </a:bodyPr>
          <a:lstStyle/>
          <a:p>
            <a:pPr algn="ctr">
              <a:spcBef>
                <a:spcPts val="0"/>
              </a:spcBef>
              <a:spcAft>
                <a:spcPts val="1800"/>
              </a:spcAft>
            </a:pPr>
            <a:r>
              <a:rPr lang="tr-TR" sz="3200" b="1" u="sng" dirty="0" smtClean="0">
                <a:solidFill>
                  <a:srgbClr val="0000FF"/>
                </a:solidFill>
                <a:effectLst>
                  <a:outerShdw blurRad="38100" dist="38100" dir="2700000" algn="tl">
                    <a:srgbClr val="FFFFFF"/>
                  </a:outerShdw>
                </a:effectLst>
              </a:rPr>
              <a:t>MATERYAL ve METOT</a:t>
            </a:r>
          </a:p>
          <a:p>
            <a:pPr>
              <a:spcBef>
                <a:spcPts val="0"/>
              </a:spcBef>
              <a:spcAft>
                <a:spcPts val="2400"/>
              </a:spcAft>
            </a:pPr>
            <a:r>
              <a:rPr lang="tr-TR" sz="2800" b="1" u="sng" dirty="0" smtClean="0">
                <a:solidFill>
                  <a:srgbClr val="FF0000"/>
                </a:solidFill>
                <a:effectLst>
                  <a:outerShdw blurRad="38100" dist="38100" dir="2700000" algn="tl">
                    <a:srgbClr val="000000"/>
                  </a:outerShdw>
                </a:effectLst>
                <a:sym typeface="Marlett" pitchFamily="2" charset="2"/>
              </a:rPr>
              <a:t>Deneme yeri ve deseni:</a:t>
            </a:r>
            <a:endParaRPr lang="tr-TR" sz="2800" b="1" u="sng" dirty="0" smtClean="0">
              <a:solidFill>
                <a:srgbClr val="FF0000"/>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sym typeface="Marlett" pitchFamily="2" charset="2"/>
            </a:endParaRPr>
          </a:p>
          <a:p>
            <a:pPr marL="457200" indent="-457200">
              <a:spcAft>
                <a:spcPts val="1200"/>
              </a:spcAft>
              <a:buFont typeface="Wingdings" panose="05000000000000000000" pitchFamily="2" charset="2"/>
              <a:buChar char="Ø"/>
            </a:pPr>
            <a:r>
              <a:rPr lang="tr-TR" sz="2800" dirty="0" smtClean="0"/>
              <a:t>Bu </a:t>
            </a:r>
            <a:r>
              <a:rPr lang="tr-TR" sz="2800" dirty="0"/>
              <a:t>çalışma, 2019 yılında </a:t>
            </a:r>
            <a:r>
              <a:rPr lang="tr-TR" sz="2800" dirty="0" smtClean="0"/>
              <a:t>Nisan-Ağustos </a:t>
            </a:r>
            <a:r>
              <a:rPr lang="tr-TR" sz="2800" dirty="0"/>
              <a:t>aylarında Antalya İli Korkuteli ilçesi </a:t>
            </a:r>
            <a:r>
              <a:rPr lang="tr-TR" sz="2800" dirty="0" err="1"/>
              <a:t>Yazır</a:t>
            </a:r>
            <a:r>
              <a:rPr lang="tr-TR" sz="2800" dirty="0"/>
              <a:t> mahallesindeki bir elma bahçesinde yürütülmüştür</a:t>
            </a:r>
            <a:r>
              <a:rPr lang="tr-TR" sz="2800" dirty="0" smtClean="0"/>
              <a:t>.</a:t>
            </a:r>
          </a:p>
          <a:p>
            <a:pPr marL="457200" indent="-457200">
              <a:spcAft>
                <a:spcPts val="1200"/>
              </a:spcAft>
              <a:buFont typeface="Wingdings" panose="05000000000000000000" pitchFamily="2" charset="2"/>
              <a:buChar char="Ø"/>
            </a:pPr>
            <a:r>
              <a:rPr lang="tr-TR" sz="2800" dirty="0" smtClean="0"/>
              <a:t>Çalışmanın </a:t>
            </a:r>
            <a:r>
              <a:rPr lang="tr-TR" sz="2800" dirty="0"/>
              <a:t>yapıldığı bahçedeki ağaçlar 10-12 yaşlarında olup ‘Starking’ çeşididir</a:t>
            </a:r>
            <a:r>
              <a:rPr lang="tr-TR" sz="2800" dirty="0" smtClean="0"/>
              <a:t>.</a:t>
            </a:r>
          </a:p>
          <a:p>
            <a:pPr marL="457200" indent="-457200">
              <a:buFont typeface="Wingdings" panose="05000000000000000000" pitchFamily="2" charset="2"/>
              <a:buChar char="Ø"/>
            </a:pPr>
            <a:r>
              <a:rPr lang="tr-TR" sz="2800" dirty="0" smtClean="0"/>
              <a:t>Çalışmanın </a:t>
            </a:r>
            <a:r>
              <a:rPr lang="tr-TR" sz="2800" dirty="0"/>
              <a:t>yapıldığı bahçede kış sonunda yapılan kontrollerde ağaçların Avrupa </a:t>
            </a:r>
            <a:r>
              <a:rPr lang="tr-TR" sz="2800" dirty="0" err="1"/>
              <a:t>kırmızıörümceği</a:t>
            </a:r>
            <a:r>
              <a:rPr lang="tr-TR" sz="2800" dirty="0"/>
              <a:t> yumurtaları ile bulaşık olduğu saptanmıştır.</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332656"/>
            <a:ext cx="8280920" cy="5909310"/>
          </a:xfrm>
          <a:prstGeom prst="rect">
            <a:avLst/>
          </a:prstGeom>
        </p:spPr>
        <p:txBody>
          <a:bodyPr wrap="square">
            <a:spAutoFit/>
          </a:bodyPr>
          <a:lstStyle/>
          <a:p>
            <a:pPr marL="457200" indent="-457200">
              <a:spcAft>
                <a:spcPts val="1200"/>
              </a:spcAft>
              <a:buFont typeface="Wingdings" panose="05000000000000000000" pitchFamily="2" charset="2"/>
              <a:buChar char="Ø"/>
            </a:pPr>
            <a:r>
              <a:rPr lang="tr-TR" sz="2800" dirty="0"/>
              <a:t>Deneme, tesadüf parselleri deneme desenine göre 3 </a:t>
            </a:r>
            <a:r>
              <a:rPr lang="tr-TR" sz="2800" dirty="0" smtClean="0"/>
              <a:t>karakter;</a:t>
            </a:r>
          </a:p>
          <a:p>
            <a:pPr marL="457200" indent="-457200">
              <a:spcAft>
                <a:spcPts val="1200"/>
              </a:spcAft>
              <a:buFont typeface="Arial" panose="020B0604020202020204" pitchFamily="34" charset="0"/>
              <a:buChar char="•"/>
            </a:pPr>
            <a:r>
              <a:rPr lang="tr-TR" sz="2800" dirty="0" smtClean="0"/>
              <a:t>Tek </a:t>
            </a:r>
            <a:r>
              <a:rPr lang="tr-TR" sz="2800" dirty="0"/>
              <a:t>doz - 100 </a:t>
            </a:r>
            <a:r>
              <a:rPr lang="tr-TR" sz="2800" dirty="0" err="1"/>
              <a:t>lt</a:t>
            </a:r>
            <a:r>
              <a:rPr lang="tr-TR" sz="2800" dirty="0"/>
              <a:t> suya 3 kg </a:t>
            </a:r>
            <a:r>
              <a:rPr lang="tr-TR" sz="2800" dirty="0" err="1"/>
              <a:t>Pentajan</a:t>
            </a:r>
            <a:r>
              <a:rPr lang="tr-TR" sz="2800" dirty="0" smtClean="0"/>
              <a:t>,</a:t>
            </a:r>
          </a:p>
          <a:p>
            <a:pPr marL="457200" indent="-457200">
              <a:spcAft>
                <a:spcPts val="1200"/>
              </a:spcAft>
              <a:buFont typeface="Arial" panose="020B0604020202020204" pitchFamily="34" charset="0"/>
              <a:buChar char="•"/>
            </a:pPr>
            <a:r>
              <a:rPr lang="tr-TR" sz="2800" dirty="0" err="1" smtClean="0"/>
              <a:t>Konvensiyonel</a:t>
            </a:r>
            <a:r>
              <a:rPr lang="tr-TR" sz="2800" dirty="0" smtClean="0"/>
              <a:t> (Kimyasal) kontrol, ve</a:t>
            </a:r>
          </a:p>
          <a:p>
            <a:pPr marL="457200" indent="-457200">
              <a:spcAft>
                <a:spcPts val="2400"/>
              </a:spcAft>
              <a:buFont typeface="Arial" panose="020B0604020202020204" pitchFamily="34" charset="0"/>
              <a:buChar char="•"/>
            </a:pPr>
            <a:r>
              <a:rPr lang="tr-TR" sz="2800" dirty="0" smtClean="0"/>
              <a:t>Muamelesiz </a:t>
            </a:r>
            <a:r>
              <a:rPr lang="tr-TR" sz="2800" dirty="0"/>
              <a:t>kontrol </a:t>
            </a:r>
            <a:r>
              <a:rPr lang="tr-TR" sz="2800" dirty="0" smtClean="0"/>
              <a:t>ve </a:t>
            </a:r>
            <a:r>
              <a:rPr lang="tr-TR" sz="2800" dirty="0"/>
              <a:t>10 tekerrürlü olarak açılmıştır</a:t>
            </a:r>
            <a:r>
              <a:rPr lang="tr-TR" sz="2800" dirty="0" smtClean="0"/>
              <a:t>.</a:t>
            </a:r>
          </a:p>
          <a:p>
            <a:pPr marL="457200" indent="-457200">
              <a:spcAft>
                <a:spcPts val="2400"/>
              </a:spcAft>
              <a:buFont typeface="Wingdings" panose="05000000000000000000" pitchFamily="2" charset="2"/>
              <a:buChar char="Ø"/>
            </a:pPr>
            <a:r>
              <a:rPr lang="tr-TR" sz="2800" dirty="0" smtClean="0"/>
              <a:t>Muamele </a:t>
            </a:r>
            <a:r>
              <a:rPr lang="tr-TR" sz="2800" dirty="0"/>
              <a:t>(karakter) parsellerinin oluşturulması için; ağaçların her biri 1 tekerrür olarak kabul edilmiştir</a:t>
            </a:r>
            <a:r>
              <a:rPr lang="tr-TR" sz="2800" dirty="0" smtClean="0"/>
              <a:t>.</a:t>
            </a:r>
          </a:p>
          <a:p>
            <a:pPr marL="457200" indent="-457200">
              <a:buFont typeface="Wingdings" panose="05000000000000000000" pitchFamily="2" charset="2"/>
              <a:buChar char="Ø"/>
            </a:pPr>
            <a:r>
              <a:rPr lang="tr-TR" sz="2800" dirty="0" smtClean="0"/>
              <a:t>Bahçe </a:t>
            </a:r>
            <a:r>
              <a:rPr lang="tr-TR" sz="2800" dirty="0"/>
              <a:t>içerisinde, 10’ar ağaçtan oluşan muamele parselleri tesadüfî olarak dağıtılmıştır.</a:t>
            </a:r>
          </a:p>
        </p:txBody>
      </p:sp>
    </p:spTree>
    <p:extLst>
      <p:ext uri="{BB962C8B-B14F-4D97-AF65-F5344CB8AC3E}">
        <p14:creationId xmlns:p14="http://schemas.microsoft.com/office/powerpoint/2010/main" xmlns="" val="20888795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332656"/>
            <a:ext cx="8136904" cy="5324535"/>
          </a:xfrm>
          <a:prstGeom prst="rect">
            <a:avLst/>
          </a:prstGeom>
        </p:spPr>
        <p:txBody>
          <a:bodyPr wrap="square">
            <a:spAutoFit/>
          </a:bodyPr>
          <a:lstStyle/>
          <a:p>
            <a:pPr>
              <a:spcAft>
                <a:spcPts val="2400"/>
              </a:spcAft>
            </a:pPr>
            <a:r>
              <a:rPr lang="tr-TR" sz="2800" b="1" u="sng" dirty="0" smtClean="0">
                <a:solidFill>
                  <a:srgbClr val="FF0000"/>
                </a:solidFill>
                <a:effectLst>
                  <a:outerShdw blurRad="38100" dist="38100" dir="2700000" algn="tl">
                    <a:srgbClr val="000000"/>
                  </a:outerShdw>
                </a:effectLst>
                <a:sym typeface="Marlett" pitchFamily="2" charset="2"/>
              </a:rPr>
              <a:t>Uygulamalar:</a:t>
            </a:r>
            <a:endParaRPr lang="tr-TR" sz="2800" dirty="0"/>
          </a:p>
          <a:p>
            <a:pPr marL="457200" indent="-457200">
              <a:spcAft>
                <a:spcPts val="2400"/>
              </a:spcAft>
              <a:buFont typeface="Wingdings" panose="05000000000000000000" pitchFamily="2" charset="2"/>
              <a:buChar char="Ø"/>
            </a:pPr>
            <a:r>
              <a:rPr lang="tr-TR" sz="2800" dirty="0" err="1" smtClean="0"/>
              <a:t>Pentajan</a:t>
            </a:r>
            <a:r>
              <a:rPr lang="tr-TR" sz="2800" dirty="0" smtClean="0"/>
              <a:t> </a:t>
            </a:r>
            <a:r>
              <a:rPr lang="tr-TR" sz="2800" dirty="0"/>
              <a:t>parselindeki uygulama haftalık aralarla tekrarlanmıştır</a:t>
            </a:r>
            <a:r>
              <a:rPr lang="tr-TR" sz="2800" dirty="0" smtClean="0"/>
              <a:t>.</a:t>
            </a:r>
          </a:p>
          <a:p>
            <a:pPr marL="457200" indent="-457200">
              <a:spcAft>
                <a:spcPts val="2400"/>
              </a:spcAft>
              <a:buFont typeface="Wingdings" panose="05000000000000000000" pitchFamily="2" charset="2"/>
              <a:buChar char="Ø"/>
            </a:pPr>
            <a:r>
              <a:rPr lang="tr-TR" sz="2800" dirty="0" err="1" smtClean="0"/>
              <a:t>Konvensiyonel</a:t>
            </a:r>
            <a:r>
              <a:rPr lang="tr-TR" sz="2800" dirty="0" smtClean="0"/>
              <a:t> </a:t>
            </a:r>
            <a:r>
              <a:rPr lang="tr-TR" sz="2800" dirty="0"/>
              <a:t>kontrol parselindeki uygulama da üreticiye müdahale edilmemiş olup, üretici önceki yıllardaki gibi yerel ilaç bayilerinden aldığı tavsiyeler üzerine </a:t>
            </a:r>
            <a:r>
              <a:rPr lang="tr-TR" sz="2800" dirty="0" err="1" smtClean="0"/>
              <a:t>akarisit</a:t>
            </a:r>
            <a:r>
              <a:rPr lang="tr-TR" sz="2800" dirty="0" smtClean="0"/>
              <a:t>, </a:t>
            </a:r>
            <a:r>
              <a:rPr lang="tr-TR" sz="2800" dirty="0" err="1" smtClean="0"/>
              <a:t>insektisit</a:t>
            </a:r>
            <a:r>
              <a:rPr lang="tr-TR" sz="2800" dirty="0" smtClean="0"/>
              <a:t> ve </a:t>
            </a:r>
            <a:r>
              <a:rPr lang="tr-TR" sz="2800" dirty="0" err="1" smtClean="0"/>
              <a:t>fungusit</a:t>
            </a:r>
            <a:r>
              <a:rPr lang="tr-TR" sz="2800" dirty="0" smtClean="0"/>
              <a:t> </a:t>
            </a:r>
            <a:r>
              <a:rPr lang="tr-TR" sz="2800" dirty="0"/>
              <a:t>uygulamalarını yapmıştır</a:t>
            </a:r>
            <a:r>
              <a:rPr lang="tr-TR" sz="2800" dirty="0" smtClean="0"/>
              <a:t>.</a:t>
            </a:r>
          </a:p>
          <a:p>
            <a:pPr marL="457200" indent="-457200">
              <a:buFont typeface="Wingdings" panose="05000000000000000000" pitchFamily="2" charset="2"/>
              <a:buChar char="Ø"/>
            </a:pPr>
            <a:r>
              <a:rPr lang="tr-TR" sz="2800" dirty="0" smtClean="0"/>
              <a:t>Muamelesiz </a:t>
            </a:r>
            <a:r>
              <a:rPr lang="tr-TR" sz="2800" dirty="0"/>
              <a:t>kontrol parselinde ise hiçbir uygulama yapılmamıştır</a:t>
            </a:r>
            <a:r>
              <a:rPr lang="tr-TR" sz="2800" dirty="0" smtClean="0"/>
              <a:t>.</a:t>
            </a:r>
            <a:endParaRPr lang="tr-TR" sz="2800" dirty="0"/>
          </a:p>
        </p:txBody>
      </p:sp>
    </p:spTree>
    <p:extLst>
      <p:ext uri="{BB962C8B-B14F-4D97-AF65-F5344CB8AC3E}">
        <p14:creationId xmlns:p14="http://schemas.microsoft.com/office/powerpoint/2010/main" xmlns="" val="140856995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39792" y="836712"/>
            <a:ext cx="8136904" cy="4585871"/>
          </a:xfrm>
          <a:prstGeom prst="rect">
            <a:avLst/>
          </a:prstGeom>
        </p:spPr>
        <p:txBody>
          <a:bodyPr wrap="square">
            <a:spAutoFit/>
          </a:bodyPr>
          <a:lstStyle/>
          <a:p>
            <a:pPr marL="457200" indent="-457200">
              <a:spcAft>
                <a:spcPts val="2400"/>
              </a:spcAft>
              <a:buFont typeface="Wingdings" panose="05000000000000000000" pitchFamily="2" charset="2"/>
              <a:buChar char="Ø"/>
            </a:pPr>
            <a:r>
              <a:rPr lang="tr-TR" sz="2800" dirty="0" smtClean="0"/>
              <a:t>Muamelelerin </a:t>
            </a:r>
            <a:r>
              <a:rPr lang="tr-TR" sz="2800" dirty="0"/>
              <a:t>uygulanmasında traktör tarafından çekilen 1.5 tonluk ilaçlama makinesi kullanılmıştır</a:t>
            </a:r>
            <a:r>
              <a:rPr lang="tr-TR" sz="2800" dirty="0" smtClean="0"/>
              <a:t>.</a:t>
            </a:r>
          </a:p>
          <a:p>
            <a:pPr marL="457200" indent="-457200">
              <a:spcAft>
                <a:spcPts val="2400"/>
              </a:spcAft>
              <a:buFont typeface="Wingdings" panose="05000000000000000000" pitchFamily="2" charset="2"/>
              <a:buChar char="Ø"/>
            </a:pPr>
            <a:r>
              <a:rPr lang="tr-TR" sz="2800" dirty="0" smtClean="0"/>
              <a:t>Uygulamalar </a:t>
            </a:r>
            <a:r>
              <a:rPr lang="tr-TR" sz="2800" dirty="0"/>
              <a:t>20 atmosfer basınç altında yapılmıştır</a:t>
            </a:r>
            <a:r>
              <a:rPr lang="tr-TR" sz="2800" dirty="0" smtClean="0"/>
              <a:t>.</a:t>
            </a:r>
          </a:p>
          <a:p>
            <a:pPr marL="457200" indent="-457200">
              <a:buFont typeface="Wingdings" panose="05000000000000000000" pitchFamily="2" charset="2"/>
              <a:buChar char="Ø"/>
            </a:pPr>
            <a:r>
              <a:rPr lang="tr-TR" sz="2800" dirty="0" err="1" smtClean="0"/>
              <a:t>Pentajan</a:t>
            </a:r>
            <a:r>
              <a:rPr lang="tr-TR" sz="2800" dirty="0" smtClean="0"/>
              <a:t> </a:t>
            </a:r>
            <a:r>
              <a:rPr lang="tr-TR" sz="2800" dirty="0"/>
              <a:t>ve </a:t>
            </a:r>
            <a:r>
              <a:rPr lang="tr-TR" sz="2800" dirty="0" err="1"/>
              <a:t>konvensiyonel</a:t>
            </a:r>
            <a:r>
              <a:rPr lang="tr-TR" sz="2800" dirty="0"/>
              <a:t> parselde ilk uygulama 13.04.2019 tarihinde yapılmış olup, </a:t>
            </a:r>
            <a:r>
              <a:rPr lang="tr-TR" sz="2800" dirty="0" err="1"/>
              <a:t>Pentajan</a:t>
            </a:r>
            <a:r>
              <a:rPr lang="tr-TR" sz="2800" dirty="0"/>
              <a:t> uygulaması bu tarihten itibaren haftalık aralarla tekrarlanmıştır.</a:t>
            </a:r>
          </a:p>
        </p:txBody>
      </p:sp>
    </p:spTree>
    <p:extLst>
      <p:ext uri="{BB962C8B-B14F-4D97-AF65-F5344CB8AC3E}">
        <p14:creationId xmlns:p14="http://schemas.microsoft.com/office/powerpoint/2010/main" xmlns="" val="278650524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22409" y="332656"/>
            <a:ext cx="8136904" cy="6032421"/>
          </a:xfrm>
          <a:prstGeom prst="rect">
            <a:avLst/>
          </a:prstGeom>
        </p:spPr>
        <p:txBody>
          <a:bodyPr wrap="square">
            <a:spAutoFit/>
          </a:bodyPr>
          <a:lstStyle/>
          <a:p>
            <a:pPr>
              <a:spcAft>
                <a:spcPts val="2400"/>
              </a:spcAft>
            </a:pPr>
            <a:r>
              <a:rPr lang="tr-TR" sz="2800" b="1" u="sng" dirty="0" smtClean="0">
                <a:solidFill>
                  <a:srgbClr val="FF0000"/>
                </a:solidFill>
                <a:effectLst>
                  <a:outerShdw blurRad="38100" dist="38100" dir="2700000" algn="tl">
                    <a:srgbClr val="000000"/>
                  </a:outerShdw>
                </a:effectLst>
                <a:sym typeface="Marlett" pitchFamily="2" charset="2"/>
              </a:rPr>
              <a:t>Sayımlar:</a:t>
            </a:r>
            <a:endParaRPr lang="tr-TR" sz="2800" dirty="0" smtClean="0"/>
          </a:p>
          <a:p>
            <a:pPr marL="457200" indent="-457200">
              <a:spcAft>
                <a:spcPts val="1800"/>
              </a:spcAft>
              <a:buFont typeface="Wingdings" panose="05000000000000000000" pitchFamily="2" charset="2"/>
              <a:buChar char="Ø"/>
            </a:pPr>
            <a:r>
              <a:rPr lang="tr-TR" sz="2800" dirty="0" smtClean="0"/>
              <a:t>Muamele </a:t>
            </a:r>
            <a:r>
              <a:rPr lang="tr-TR" sz="2800" dirty="0"/>
              <a:t>etkinliklerinin belirlenmesi için, </a:t>
            </a:r>
            <a:r>
              <a:rPr lang="tr-TR" sz="2800" dirty="0" err="1"/>
              <a:t>kırmızıörümceğin</a:t>
            </a:r>
            <a:r>
              <a:rPr lang="tr-TR" sz="2800" dirty="0"/>
              <a:t> hareketli dönemlerinin (larva, </a:t>
            </a:r>
            <a:r>
              <a:rPr lang="tr-TR" sz="2800" dirty="0" err="1"/>
              <a:t>nimf</a:t>
            </a:r>
            <a:r>
              <a:rPr lang="tr-TR" sz="2800" dirty="0"/>
              <a:t> ve ergin) canlı/ölü sayımları yapılmıştır</a:t>
            </a:r>
            <a:r>
              <a:rPr lang="tr-TR" sz="2800" dirty="0" smtClean="0"/>
              <a:t>.</a:t>
            </a:r>
          </a:p>
          <a:p>
            <a:pPr marL="457200" indent="-457200">
              <a:spcAft>
                <a:spcPts val="1800"/>
              </a:spcAft>
              <a:buFont typeface="Wingdings" panose="05000000000000000000" pitchFamily="2" charset="2"/>
              <a:buChar char="Ø"/>
            </a:pPr>
            <a:r>
              <a:rPr lang="tr-TR" sz="2800" dirty="0" smtClean="0"/>
              <a:t>Sözü </a:t>
            </a:r>
            <a:r>
              <a:rPr lang="tr-TR" sz="2800" dirty="0"/>
              <a:t>edilen biyolojik dönemlerin sayımları için her parselde rastgele seçilen 5 ağacın dört farklı yönünden 5’er yaprak alın lupu (35x) yardımıyla incelenmiş, sayılan ölü/canlı bireyler her yaprak için ayrı ayrı kaydedilmiştir</a:t>
            </a:r>
            <a:r>
              <a:rPr lang="tr-TR" sz="2800" dirty="0" smtClean="0"/>
              <a:t>.</a:t>
            </a:r>
          </a:p>
          <a:p>
            <a:pPr marL="457200" indent="-457200">
              <a:buFont typeface="Wingdings" panose="05000000000000000000" pitchFamily="2" charset="2"/>
              <a:buChar char="Ø"/>
            </a:pPr>
            <a:r>
              <a:rPr lang="tr-TR" sz="2800" dirty="0" smtClean="0"/>
              <a:t>Sayımlar</a:t>
            </a:r>
            <a:r>
              <a:rPr lang="tr-TR" sz="2800" dirty="0"/>
              <a:t>, haftalık periyotlar halinde uygulamadan sonraki 1-2 gün içerisinde yapılmıştır.</a:t>
            </a:r>
          </a:p>
        </p:txBody>
      </p:sp>
    </p:spTree>
    <p:extLst>
      <p:ext uri="{BB962C8B-B14F-4D97-AF65-F5344CB8AC3E}">
        <p14:creationId xmlns:p14="http://schemas.microsoft.com/office/powerpoint/2010/main" xmlns="" val="240927199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260648"/>
            <a:ext cx="8352928" cy="1384995"/>
          </a:xfrm>
          <a:prstGeom prst="rect">
            <a:avLst/>
          </a:prstGeom>
        </p:spPr>
        <p:txBody>
          <a:bodyPr wrap="square">
            <a:spAutoFit/>
          </a:bodyPr>
          <a:lstStyle/>
          <a:p>
            <a:pPr marL="457200" indent="-457200">
              <a:buFont typeface="Wingdings" panose="05000000000000000000" pitchFamily="2" charset="2"/>
              <a:buChar char="Ø"/>
            </a:pPr>
            <a:r>
              <a:rPr lang="tr-TR" sz="2800" dirty="0"/>
              <a:t>Sayımlarda ölü bireyler kararmış ve büzüşmüş halleriyle canlı ve hareketli bireylerden kolaylıkla ayırt </a:t>
            </a:r>
            <a:r>
              <a:rPr lang="tr-TR" sz="2800" dirty="0" smtClean="0"/>
              <a:t>edilebilmiştir.</a:t>
            </a:r>
            <a:endParaRPr lang="tr-TR" sz="2800" dirty="0"/>
          </a:p>
        </p:txBody>
      </p:sp>
      <p:pic>
        <p:nvPicPr>
          <p:cNvPr id="3" name="Resim 2" descr="C:\Users\fedai\Desktop\BioAntalya Denemeleri(Rapor&amp;Fotos)\100NIKON\DSCN1024.JPG"/>
          <p:cNvPicPr/>
          <p:nvPr/>
        </p:nvPicPr>
        <p:blipFill rotWithShape="1">
          <a:blip r:embed="rId2" cstate="print"/>
          <a:srcRect l="19256" r="30500" b="27430"/>
          <a:stretch/>
        </p:blipFill>
        <p:spPr bwMode="auto">
          <a:xfrm>
            <a:off x="1619673" y="1844824"/>
            <a:ext cx="5904654" cy="463450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0393419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620688"/>
            <a:ext cx="8208912" cy="5016758"/>
          </a:xfrm>
          <a:prstGeom prst="rect">
            <a:avLst/>
          </a:prstGeom>
        </p:spPr>
        <p:txBody>
          <a:bodyPr wrap="square">
            <a:spAutoFit/>
          </a:bodyPr>
          <a:lstStyle/>
          <a:p>
            <a:pPr>
              <a:spcAft>
                <a:spcPts val="2400"/>
              </a:spcAft>
            </a:pPr>
            <a:r>
              <a:rPr lang="tr-TR" sz="2800" b="1" u="sng" dirty="0" smtClean="0">
                <a:solidFill>
                  <a:srgbClr val="FF0000"/>
                </a:solidFill>
                <a:effectLst>
                  <a:outerShdw blurRad="38100" dist="38100" dir="2700000" algn="tl">
                    <a:srgbClr val="000000"/>
                  </a:outerShdw>
                </a:effectLst>
                <a:sym typeface="Marlett" pitchFamily="2" charset="2"/>
              </a:rPr>
              <a:t>Verilerin değerlendirilmesi ve istatistiki analiz:</a:t>
            </a:r>
            <a:endParaRPr lang="tr-TR" sz="2800" dirty="0"/>
          </a:p>
          <a:p>
            <a:pPr marL="457200" indent="-457200">
              <a:spcAft>
                <a:spcPts val="2400"/>
              </a:spcAft>
              <a:buFont typeface="Wingdings" panose="05000000000000000000" pitchFamily="2" charset="2"/>
              <a:buChar char="Ø"/>
            </a:pPr>
            <a:r>
              <a:rPr lang="tr-TR" sz="2800" dirty="0" smtClean="0"/>
              <a:t>Muamele </a:t>
            </a:r>
            <a:r>
              <a:rPr lang="tr-TR" sz="2800" dirty="0"/>
              <a:t>etkinliklerinin belirlenmesi için </a:t>
            </a:r>
            <a:r>
              <a:rPr lang="tr-TR" sz="2800" dirty="0" err="1"/>
              <a:t>kırmızıörümceğin</a:t>
            </a:r>
            <a:r>
              <a:rPr lang="tr-TR" sz="2800" dirty="0"/>
              <a:t> hareketli dönemlerinden (larva, </a:t>
            </a:r>
            <a:r>
              <a:rPr lang="tr-TR" sz="2800" dirty="0" err="1"/>
              <a:t>nimf</a:t>
            </a:r>
            <a:r>
              <a:rPr lang="tr-TR" sz="2800" dirty="0"/>
              <a:t> ve ergin) elde edilen veriler, yaprak başına ortalama sayılara </a:t>
            </a:r>
            <a:r>
              <a:rPr lang="tr-TR" sz="2800" dirty="0" smtClean="0"/>
              <a:t>dönüştürülmüştür.</a:t>
            </a:r>
          </a:p>
          <a:p>
            <a:pPr marL="457200" indent="-457200">
              <a:buFont typeface="Wingdings" panose="05000000000000000000" pitchFamily="2" charset="2"/>
              <a:buChar char="Ø"/>
            </a:pPr>
            <a:r>
              <a:rPr lang="tr-TR" sz="2800" dirty="0" smtClean="0"/>
              <a:t>Sonra da, </a:t>
            </a:r>
            <a:r>
              <a:rPr lang="tr-TR" sz="2800" dirty="0" err="1" smtClean="0"/>
              <a:t>Duncan</a:t>
            </a:r>
            <a:r>
              <a:rPr lang="tr-TR" sz="2800" dirty="0" smtClean="0"/>
              <a:t> </a:t>
            </a:r>
            <a:r>
              <a:rPr lang="tr-TR" sz="2800" dirty="0"/>
              <a:t>Çoklu Karşılaştırma Testi (</a:t>
            </a:r>
            <a:r>
              <a:rPr lang="tr-TR" sz="2800" dirty="0" err="1"/>
              <a:t>Duncan’s</a:t>
            </a:r>
            <a:r>
              <a:rPr lang="tr-TR" sz="2800" dirty="0"/>
              <a:t> </a:t>
            </a:r>
            <a:r>
              <a:rPr lang="tr-TR" sz="2800" dirty="0" err="1"/>
              <a:t>Multiple</a:t>
            </a:r>
            <a:r>
              <a:rPr lang="tr-TR" sz="2800" dirty="0"/>
              <a:t> </a:t>
            </a:r>
            <a:r>
              <a:rPr lang="tr-TR" sz="2800" dirty="0" err="1"/>
              <a:t>Range</a:t>
            </a:r>
            <a:r>
              <a:rPr lang="tr-TR" sz="2800" dirty="0"/>
              <a:t> Test; DMRT) uygulanarak muameleler arasındaki farkın önemli olup olmadığı </a:t>
            </a:r>
            <a:r>
              <a:rPr lang="tr-TR" sz="2800" i="1" dirty="0"/>
              <a:t>P </a:t>
            </a:r>
            <a:r>
              <a:rPr lang="tr-TR" sz="2800" dirty="0"/>
              <a:t>≤ 0.05 seviyesinde araştırılmıştır.</a:t>
            </a:r>
          </a:p>
        </p:txBody>
      </p:sp>
    </p:spTree>
    <p:extLst>
      <p:ext uri="{BB962C8B-B14F-4D97-AF65-F5344CB8AC3E}">
        <p14:creationId xmlns:p14="http://schemas.microsoft.com/office/powerpoint/2010/main" xmlns="" val="242201926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 y="116632"/>
            <a:ext cx="9036496" cy="2154436"/>
          </a:xfrm>
          <a:prstGeom prst="rect">
            <a:avLst/>
          </a:prstGeom>
        </p:spPr>
        <p:txBody>
          <a:bodyPr wrap="square">
            <a:spAutoFit/>
          </a:bodyPr>
          <a:lstStyle/>
          <a:p>
            <a:pPr algn="ctr">
              <a:spcBef>
                <a:spcPts val="0"/>
              </a:spcBef>
              <a:spcAft>
                <a:spcPts val="1200"/>
              </a:spcAft>
            </a:pPr>
            <a:r>
              <a:rPr lang="tr-TR" sz="3200" b="1" u="sng" dirty="0" smtClean="0">
                <a:solidFill>
                  <a:srgbClr val="0000FF"/>
                </a:solidFill>
                <a:effectLst>
                  <a:outerShdw blurRad="38100" dist="38100" dir="2700000" algn="tl">
                    <a:srgbClr val="FFFFFF"/>
                  </a:outerShdw>
                </a:effectLst>
              </a:rPr>
              <a:t>BULGULAR</a:t>
            </a:r>
          </a:p>
          <a:p>
            <a:pPr marL="266700" indent="-266700">
              <a:spcAft>
                <a:spcPts val="2400"/>
              </a:spcAft>
              <a:tabLst>
                <a:tab pos="266700" algn="l"/>
              </a:tabLst>
            </a:pPr>
            <a:r>
              <a:rPr lang="tr-TR" sz="2400" b="1" dirty="0" smtClean="0">
                <a:solidFill>
                  <a:srgbClr val="FF0000"/>
                </a:solidFill>
                <a:effectLst>
                  <a:outerShdw blurRad="38100" dist="38100" dir="2700000" algn="tl">
                    <a:srgbClr val="000000"/>
                  </a:outerShdw>
                </a:effectLst>
                <a:sym typeface="Marlett" pitchFamily="2" charset="2"/>
              </a:rPr>
              <a:t>  </a:t>
            </a:r>
            <a:r>
              <a:rPr lang="tr-TR" sz="2400" b="1" u="sng" dirty="0" err="1" smtClean="0">
                <a:solidFill>
                  <a:srgbClr val="FF0000"/>
                </a:solidFill>
                <a:effectLst>
                  <a:outerShdw blurRad="38100" dist="38100" dir="2700000" algn="tl">
                    <a:srgbClr val="000000"/>
                  </a:outerShdw>
                </a:effectLst>
                <a:sym typeface="Marlett" pitchFamily="2" charset="2"/>
              </a:rPr>
              <a:t>Pentajanın</a:t>
            </a:r>
            <a:r>
              <a:rPr lang="tr-TR" sz="2400" b="1" u="sng" dirty="0" smtClean="0">
                <a:solidFill>
                  <a:srgbClr val="FF0000"/>
                </a:solidFill>
                <a:effectLst>
                  <a:outerShdw blurRad="38100" dist="38100" dir="2700000" algn="tl">
                    <a:srgbClr val="000000"/>
                  </a:outerShdw>
                </a:effectLst>
                <a:sym typeface="Marlett" pitchFamily="2" charset="2"/>
              </a:rPr>
              <a:t> Avrupa </a:t>
            </a:r>
            <a:r>
              <a:rPr lang="tr-TR" sz="2400" b="1" u="sng" dirty="0" err="1" smtClean="0">
                <a:solidFill>
                  <a:srgbClr val="FF0000"/>
                </a:solidFill>
                <a:effectLst>
                  <a:outerShdw blurRad="38100" dist="38100" dir="2700000" algn="tl">
                    <a:srgbClr val="000000"/>
                  </a:outerShdw>
                </a:effectLst>
                <a:sym typeface="Marlett" pitchFamily="2" charset="2"/>
              </a:rPr>
              <a:t>kırmızıörümceğine</a:t>
            </a:r>
            <a:r>
              <a:rPr lang="tr-TR" sz="2400" b="1" u="sng" dirty="0" smtClean="0">
                <a:solidFill>
                  <a:srgbClr val="FF0000"/>
                </a:solidFill>
                <a:effectLst>
                  <a:outerShdw blurRad="38100" dist="38100" dir="2700000" algn="tl">
                    <a:srgbClr val="000000"/>
                  </a:outerShdw>
                </a:effectLst>
                <a:sym typeface="Marlett" pitchFamily="2" charset="2"/>
              </a:rPr>
              <a:t> etkisi</a:t>
            </a:r>
            <a:r>
              <a:rPr lang="tr-TR" sz="2400" b="1" u="sng" dirty="0" smtClean="0">
                <a:solidFill>
                  <a:srgbClr val="FF0000"/>
                </a:solidFill>
                <a:effectLst>
                  <a:outerShdw blurRad="38100" dist="38100" dir="2700000" algn="tl">
                    <a:srgbClr val="000000"/>
                  </a:outerShdw>
                </a:effectLst>
                <a:sym typeface="Marlett" pitchFamily="2" charset="2"/>
              </a:rPr>
              <a:t>:</a:t>
            </a:r>
          </a:p>
          <a:p>
            <a:pPr marL="266700" indent="-266700">
              <a:spcAft>
                <a:spcPts val="2400"/>
              </a:spcAft>
              <a:buFont typeface="Wingdings" panose="05000000000000000000" pitchFamily="2" charset="2"/>
              <a:buChar char="Ø"/>
              <a:tabLst>
                <a:tab pos="266700" algn="l"/>
              </a:tabLst>
            </a:pPr>
            <a:r>
              <a:rPr lang="tr-TR" sz="2400" dirty="0" smtClean="0"/>
              <a:t> Avrupa </a:t>
            </a:r>
            <a:r>
              <a:rPr lang="tr-TR" sz="2400" dirty="0" err="1"/>
              <a:t>kırmızıörümceği’ne</a:t>
            </a:r>
            <a:r>
              <a:rPr lang="tr-TR" sz="2400" dirty="0"/>
              <a:t> </a:t>
            </a:r>
            <a:r>
              <a:rPr lang="tr-TR" sz="2400" dirty="0" smtClean="0"/>
              <a:t>test </a:t>
            </a:r>
            <a:r>
              <a:rPr lang="tr-TR" sz="2400" dirty="0"/>
              <a:t>edilen </a:t>
            </a:r>
            <a:r>
              <a:rPr lang="tr-TR" sz="2400" dirty="0" smtClean="0"/>
              <a:t>muamelelerden </a:t>
            </a:r>
            <a:r>
              <a:rPr lang="tr-TR" sz="2400" dirty="0"/>
              <a:t>elde edilen sonuçlar </a:t>
            </a:r>
            <a:r>
              <a:rPr lang="tr-TR" sz="2400" dirty="0" smtClean="0">
                <a:solidFill>
                  <a:srgbClr val="FF0000"/>
                </a:solidFill>
              </a:rPr>
              <a:t>Çizelge</a:t>
            </a:r>
            <a:r>
              <a:rPr lang="tr-TR" sz="2400" dirty="0" smtClean="0"/>
              <a:t> ve </a:t>
            </a:r>
            <a:r>
              <a:rPr lang="tr-TR" sz="2400" dirty="0" smtClean="0">
                <a:solidFill>
                  <a:srgbClr val="FF0000"/>
                </a:solidFill>
              </a:rPr>
              <a:t>Grafik</a:t>
            </a:r>
            <a:r>
              <a:rPr lang="tr-TR" sz="2400" dirty="0" smtClean="0"/>
              <a:t>’te </a:t>
            </a:r>
            <a:r>
              <a:rPr lang="tr-TR" sz="2400" dirty="0"/>
              <a:t>verilmiştir</a:t>
            </a:r>
            <a:r>
              <a:rPr lang="tr-TR" sz="2400" dirty="0" smtClean="0"/>
              <a:t>.</a:t>
            </a:r>
            <a:endParaRPr lang="tr-TR" sz="2400" dirty="0"/>
          </a:p>
        </p:txBody>
      </p:sp>
      <p:graphicFrame>
        <p:nvGraphicFramePr>
          <p:cNvPr id="3" name="Tablo 2"/>
          <p:cNvGraphicFramePr>
            <a:graphicFrameLocks noGrp="1"/>
          </p:cNvGraphicFramePr>
          <p:nvPr>
            <p:extLst>
              <p:ext uri="{D42A27DB-BD31-4B8C-83A1-F6EECF244321}">
                <p14:modId xmlns:p14="http://schemas.microsoft.com/office/powerpoint/2010/main" xmlns="" val="3226537458"/>
              </p:ext>
            </p:extLst>
          </p:nvPr>
        </p:nvGraphicFramePr>
        <p:xfrm>
          <a:off x="35494" y="2923166"/>
          <a:ext cx="9073010" cy="3746194"/>
        </p:xfrm>
        <a:graphic>
          <a:graphicData uri="http://schemas.openxmlformats.org/drawingml/2006/table">
            <a:tbl>
              <a:tblPr firstRow="1" firstCol="1" bandRow="1">
                <a:tableStyleId>{5C22544A-7EE6-4342-B048-85BDC9FD1C3A}</a:tableStyleId>
              </a:tblPr>
              <a:tblGrid>
                <a:gridCol w="648073"/>
                <a:gridCol w="576065"/>
                <a:gridCol w="455932"/>
                <a:gridCol w="504218"/>
                <a:gridCol w="560242"/>
                <a:gridCol w="560242"/>
                <a:gridCol w="560242"/>
                <a:gridCol w="560242"/>
                <a:gridCol w="616265"/>
                <a:gridCol w="560242"/>
                <a:gridCol w="586893"/>
                <a:gridCol w="623175"/>
                <a:gridCol w="638731"/>
                <a:gridCol w="540816"/>
                <a:gridCol w="540816"/>
                <a:gridCol w="540816"/>
              </a:tblGrid>
              <a:tr h="534161">
                <a:tc>
                  <a:txBody>
                    <a:bodyPr/>
                    <a:lstStyle/>
                    <a:p>
                      <a:pPr algn="ctr">
                        <a:lnSpc>
                          <a:spcPct val="150000"/>
                        </a:lnSpc>
                        <a:spcAft>
                          <a:spcPts val="0"/>
                        </a:spcAft>
                      </a:pPr>
                      <a:r>
                        <a:rPr lang="tr-TR" sz="800" dirty="0">
                          <a:solidFill>
                            <a:schemeClr val="tx1"/>
                          </a:solidFill>
                          <a:effectLst/>
                        </a:rPr>
                        <a:t>Muamele</a:t>
                      </a:r>
                    </a:p>
                    <a:p>
                      <a:pPr algn="ctr">
                        <a:lnSpc>
                          <a:spcPct val="150000"/>
                        </a:lnSpc>
                        <a:spcAft>
                          <a:spcPts val="0"/>
                        </a:spcAft>
                      </a:pPr>
                      <a:r>
                        <a:rPr lang="tr-TR" sz="800" dirty="0">
                          <a:solidFill>
                            <a:schemeClr val="tx1"/>
                          </a:solidFill>
                          <a:effectLst/>
                        </a:rPr>
                        <a:t>(Parsel)</a:t>
                      </a:r>
                      <a:endParaRPr lang="tr-TR" sz="800" dirty="0">
                        <a:solidFill>
                          <a:schemeClr val="tx1"/>
                        </a:solidFill>
                        <a:effectLst/>
                        <a:latin typeface="Calibri"/>
                        <a:ea typeface="Times New Roman"/>
                        <a:cs typeface="Times New Roman"/>
                      </a:endParaRPr>
                    </a:p>
                  </a:txBody>
                  <a:tcPr marL="68580" marR="68580" marT="0" marB="0"/>
                </a:tc>
                <a:tc gridSpan="15">
                  <a:txBody>
                    <a:bodyPr/>
                    <a:lstStyle/>
                    <a:p>
                      <a:pPr algn="ctr">
                        <a:lnSpc>
                          <a:spcPct val="150000"/>
                        </a:lnSpc>
                        <a:spcAft>
                          <a:spcPts val="0"/>
                        </a:spcAft>
                      </a:pPr>
                      <a:r>
                        <a:rPr lang="tr-TR" sz="1100" dirty="0">
                          <a:solidFill>
                            <a:schemeClr val="tx1"/>
                          </a:solidFill>
                          <a:effectLst/>
                        </a:rPr>
                        <a:t> İlaçlamadan sonraki ortalama birey sayıları (Canlı ve Ölü)</a:t>
                      </a:r>
                    </a:p>
                    <a:p>
                      <a:pPr>
                        <a:lnSpc>
                          <a:spcPct val="150000"/>
                        </a:lnSpc>
                        <a:spcAft>
                          <a:spcPts val="0"/>
                        </a:spcAft>
                      </a:pPr>
                      <a:r>
                        <a:rPr lang="tr-TR" sz="800" dirty="0" smtClean="0">
                          <a:solidFill>
                            <a:schemeClr val="tx1"/>
                          </a:solidFill>
                          <a:effectLst/>
                        </a:rPr>
                        <a:t> </a:t>
                      </a:r>
                      <a:r>
                        <a:rPr lang="tr-TR" sz="800" dirty="0">
                          <a:solidFill>
                            <a:schemeClr val="tx1"/>
                          </a:solidFill>
                          <a:effectLst/>
                        </a:rPr>
                        <a:t>1. </a:t>
                      </a:r>
                      <a:r>
                        <a:rPr lang="tr-TR" sz="800" dirty="0" smtClean="0">
                          <a:solidFill>
                            <a:schemeClr val="tx1"/>
                          </a:solidFill>
                          <a:effectLst/>
                        </a:rPr>
                        <a:t>hafta      2. </a:t>
                      </a:r>
                      <a:r>
                        <a:rPr lang="tr-TR" sz="800" dirty="0">
                          <a:solidFill>
                            <a:schemeClr val="tx1"/>
                          </a:solidFill>
                          <a:effectLst/>
                        </a:rPr>
                        <a:t>hafta  </a:t>
                      </a:r>
                      <a:r>
                        <a:rPr lang="tr-TR" sz="800" dirty="0" smtClean="0">
                          <a:solidFill>
                            <a:schemeClr val="tx1"/>
                          </a:solidFill>
                          <a:effectLst/>
                        </a:rPr>
                        <a:t>   </a:t>
                      </a:r>
                      <a:r>
                        <a:rPr lang="tr-TR" sz="800" dirty="0">
                          <a:solidFill>
                            <a:schemeClr val="tx1"/>
                          </a:solidFill>
                          <a:effectLst/>
                        </a:rPr>
                        <a:t>3. hafta     </a:t>
                      </a:r>
                      <a:r>
                        <a:rPr lang="tr-TR" sz="800" dirty="0" smtClean="0">
                          <a:solidFill>
                            <a:schemeClr val="tx1"/>
                          </a:solidFill>
                          <a:effectLst/>
                        </a:rPr>
                        <a:t> </a:t>
                      </a:r>
                      <a:r>
                        <a:rPr lang="tr-TR" sz="800" dirty="0">
                          <a:solidFill>
                            <a:schemeClr val="tx1"/>
                          </a:solidFill>
                          <a:effectLst/>
                        </a:rPr>
                        <a:t>4. hafta   </a:t>
                      </a:r>
                      <a:r>
                        <a:rPr lang="tr-TR" sz="800" dirty="0" smtClean="0">
                          <a:solidFill>
                            <a:schemeClr val="tx1"/>
                          </a:solidFill>
                          <a:effectLst/>
                        </a:rPr>
                        <a:t>    </a:t>
                      </a:r>
                      <a:r>
                        <a:rPr lang="tr-TR" sz="800" dirty="0">
                          <a:solidFill>
                            <a:schemeClr val="tx1"/>
                          </a:solidFill>
                          <a:effectLst/>
                        </a:rPr>
                        <a:t>5. hafta      </a:t>
                      </a:r>
                      <a:r>
                        <a:rPr lang="tr-TR" sz="800" dirty="0" smtClean="0">
                          <a:solidFill>
                            <a:schemeClr val="tx1"/>
                          </a:solidFill>
                          <a:effectLst/>
                        </a:rPr>
                        <a:t> </a:t>
                      </a:r>
                      <a:r>
                        <a:rPr lang="tr-TR" sz="800" dirty="0">
                          <a:solidFill>
                            <a:schemeClr val="tx1"/>
                          </a:solidFill>
                          <a:effectLst/>
                        </a:rPr>
                        <a:t>6. hafta  </a:t>
                      </a:r>
                      <a:r>
                        <a:rPr lang="tr-TR" sz="800" dirty="0" smtClean="0">
                          <a:solidFill>
                            <a:schemeClr val="tx1"/>
                          </a:solidFill>
                          <a:effectLst/>
                        </a:rPr>
                        <a:t>     7</a:t>
                      </a:r>
                      <a:r>
                        <a:rPr lang="tr-TR" sz="800" dirty="0">
                          <a:solidFill>
                            <a:schemeClr val="tx1"/>
                          </a:solidFill>
                          <a:effectLst/>
                        </a:rPr>
                        <a:t>. hafta </a:t>
                      </a:r>
                      <a:r>
                        <a:rPr lang="tr-TR" sz="800" dirty="0" smtClean="0">
                          <a:solidFill>
                            <a:schemeClr val="tx1"/>
                          </a:solidFill>
                          <a:effectLst/>
                        </a:rPr>
                        <a:t>  </a:t>
                      </a:r>
                      <a:r>
                        <a:rPr lang="tr-TR" sz="800" baseline="0" dirty="0" smtClean="0">
                          <a:solidFill>
                            <a:schemeClr val="tx1"/>
                          </a:solidFill>
                          <a:effectLst/>
                        </a:rPr>
                        <a:t> </a:t>
                      </a:r>
                      <a:r>
                        <a:rPr lang="tr-TR" sz="800" dirty="0" smtClean="0">
                          <a:solidFill>
                            <a:schemeClr val="tx1"/>
                          </a:solidFill>
                          <a:effectLst/>
                        </a:rPr>
                        <a:t>   8. hafta        9. hafta       10. hafta       11. hafta      12. hafta       13. hafta     14. hafta    15. </a:t>
                      </a:r>
                      <a:r>
                        <a:rPr lang="tr-TR" sz="800" dirty="0" smtClean="0">
                          <a:solidFill>
                            <a:schemeClr val="tx1"/>
                          </a:solidFill>
                          <a:effectLst/>
                        </a:rPr>
                        <a:t>hafta </a:t>
                      </a:r>
                    </a:p>
                    <a:p>
                      <a:pPr marL="0" marR="0" indent="0" algn="l" defTabSz="914400" rtl="0" eaLnBrk="1" fontAlgn="auto" latinLnBrk="0" hangingPunct="1">
                        <a:lnSpc>
                          <a:spcPct val="150000"/>
                        </a:lnSpc>
                        <a:spcBef>
                          <a:spcPts val="0"/>
                        </a:spcBef>
                        <a:spcAft>
                          <a:spcPts val="0"/>
                        </a:spcAft>
                        <a:buClrTx/>
                        <a:buSzTx/>
                        <a:buFontTx/>
                        <a:buNone/>
                        <a:tabLst/>
                        <a:defRPr/>
                      </a:pPr>
                      <a:r>
                        <a:rPr lang="tr-TR" sz="800" dirty="0" smtClean="0">
                          <a:solidFill>
                            <a:schemeClr val="tx1"/>
                          </a:solidFill>
                          <a:effectLst/>
                          <a:latin typeface="Calibri"/>
                          <a:ea typeface="Times New Roman"/>
                          <a:cs typeface="Times New Roman"/>
                        </a:rPr>
                        <a:t>(14/4/2019)  (21/4/19)    (28/4/19)     (05/5/19)       (12/5/19)       (19/5/19)       (26/5/19)        (02/6/19)         (09/6/19)       (16/6/19)        (23/6/19)       </a:t>
                      </a:r>
                      <a:r>
                        <a:rPr lang="tr-TR" sz="800" baseline="0" dirty="0" smtClean="0">
                          <a:solidFill>
                            <a:schemeClr val="tx1"/>
                          </a:solidFill>
                          <a:effectLst/>
                          <a:latin typeface="Calibri"/>
                          <a:ea typeface="Times New Roman"/>
                          <a:cs typeface="Times New Roman"/>
                        </a:rPr>
                        <a:t> </a:t>
                      </a:r>
                      <a:r>
                        <a:rPr lang="tr-TR" sz="800" dirty="0" smtClean="0">
                          <a:solidFill>
                            <a:schemeClr val="tx1"/>
                          </a:solidFill>
                          <a:effectLst/>
                          <a:latin typeface="Calibri"/>
                          <a:ea typeface="Times New Roman"/>
                          <a:cs typeface="Times New Roman"/>
                        </a:rPr>
                        <a:t> (30/6/19)         (07/7/19)      (14/7/19)     (21/7/19)</a:t>
                      </a:r>
                      <a:endParaRPr lang="tr-TR" sz="800" dirty="0">
                        <a:solidFill>
                          <a:schemeClr val="tx1"/>
                        </a:solidFill>
                        <a:effectLst/>
                        <a:latin typeface="Calibri"/>
                        <a:ea typeface="Times New Roman"/>
                        <a:cs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nSpc>
                          <a:spcPct val="150000"/>
                        </a:lnSpc>
                        <a:spcAft>
                          <a:spcPts val="0"/>
                        </a:spcAft>
                      </a:pPr>
                      <a:endParaRPr lang="tr-TR" sz="800" dirty="0">
                        <a:solidFill>
                          <a:schemeClr val="tx1"/>
                        </a:solidFill>
                        <a:effectLst/>
                        <a:latin typeface="Calibri"/>
                        <a:ea typeface="Times New Roman"/>
                        <a:cs typeface="Times New Roman"/>
                      </a:endParaRPr>
                    </a:p>
                  </a:txBody>
                  <a:tcPr marL="68580" marR="68580" marT="0" marB="0"/>
                </a:tc>
                <a:tc hMerge="1">
                  <a:txBody>
                    <a:bodyPr/>
                    <a:lstStyle/>
                    <a:p>
                      <a:pPr>
                        <a:lnSpc>
                          <a:spcPct val="150000"/>
                        </a:lnSpc>
                        <a:spcAft>
                          <a:spcPts val="0"/>
                        </a:spcAft>
                      </a:pPr>
                      <a:endParaRPr lang="tr-TR" sz="800" dirty="0">
                        <a:solidFill>
                          <a:schemeClr val="tx1"/>
                        </a:solidFill>
                        <a:effectLst/>
                        <a:latin typeface="Calibri"/>
                        <a:ea typeface="Times New Roman"/>
                        <a:cs typeface="Times New Roman"/>
                      </a:endParaRPr>
                    </a:p>
                  </a:txBody>
                  <a:tcPr marL="68580" marR="68580" marT="0" marB="0"/>
                </a:tc>
                <a:tc hMerge="1">
                  <a:txBody>
                    <a:bodyPr/>
                    <a:lstStyle/>
                    <a:p>
                      <a:pPr>
                        <a:lnSpc>
                          <a:spcPct val="150000"/>
                        </a:lnSpc>
                        <a:spcAft>
                          <a:spcPts val="0"/>
                        </a:spcAft>
                      </a:pPr>
                      <a:endParaRPr lang="tr-TR" sz="800" dirty="0">
                        <a:solidFill>
                          <a:schemeClr val="tx1"/>
                        </a:solidFill>
                        <a:effectLst/>
                        <a:latin typeface="Calibri"/>
                        <a:ea typeface="Times New Roman"/>
                        <a:cs typeface="Times New Roman"/>
                      </a:endParaRPr>
                    </a:p>
                  </a:txBody>
                  <a:tcPr marL="68580" marR="68580" marT="0" marB="0"/>
                </a:tc>
                <a:tc hMerge="1">
                  <a:txBody>
                    <a:bodyPr/>
                    <a:lstStyle/>
                    <a:p>
                      <a:endParaRPr lang="tr-TR"/>
                    </a:p>
                  </a:txBody>
                  <a:tcPr/>
                </a:tc>
                <a:tc hMerge="1">
                  <a:txBody>
                    <a:bodyPr/>
                    <a:lstStyle/>
                    <a:p>
                      <a:pPr>
                        <a:lnSpc>
                          <a:spcPct val="150000"/>
                        </a:lnSpc>
                        <a:spcAft>
                          <a:spcPts val="0"/>
                        </a:spcAft>
                      </a:pPr>
                      <a:endParaRPr lang="tr-TR" sz="800" dirty="0">
                        <a:solidFill>
                          <a:schemeClr val="tx1"/>
                        </a:solidFill>
                        <a:effectLst/>
                        <a:latin typeface="Calibri"/>
                        <a:ea typeface="Times New Roman"/>
                        <a:cs typeface="Times New Roman"/>
                      </a:endParaRPr>
                    </a:p>
                  </a:txBody>
                  <a:tcPr marL="68580" marR="68580" marT="0" marB="0"/>
                </a:tc>
                <a:tc hMerge="1">
                  <a:txBody>
                    <a:bodyPr/>
                    <a:lstStyle/>
                    <a:p>
                      <a:pPr>
                        <a:lnSpc>
                          <a:spcPct val="150000"/>
                        </a:lnSpc>
                        <a:spcAft>
                          <a:spcPts val="0"/>
                        </a:spcAft>
                      </a:pPr>
                      <a:endParaRPr lang="tr-TR" sz="800" dirty="0">
                        <a:solidFill>
                          <a:schemeClr val="tx1"/>
                        </a:solidFill>
                        <a:effectLst/>
                        <a:latin typeface="Calibri"/>
                        <a:ea typeface="Times New Roman"/>
                        <a:cs typeface="Times New Roman"/>
                      </a:endParaRPr>
                    </a:p>
                  </a:txBody>
                  <a:tcPr marL="68580" marR="68580" marT="0" marB="0"/>
                </a:tc>
                <a:tc hMerge="1">
                  <a:txBody>
                    <a:bodyPr/>
                    <a:lstStyle/>
                    <a:p>
                      <a:pPr>
                        <a:lnSpc>
                          <a:spcPct val="150000"/>
                        </a:lnSpc>
                        <a:spcAft>
                          <a:spcPts val="0"/>
                        </a:spcAft>
                      </a:pPr>
                      <a:endParaRPr lang="tr-TR" sz="800" dirty="0">
                        <a:solidFill>
                          <a:schemeClr val="tx1"/>
                        </a:solidFill>
                        <a:effectLst/>
                        <a:latin typeface="Calibri"/>
                        <a:ea typeface="Times New Roman"/>
                        <a:cs typeface="Times New Roman"/>
                      </a:endParaRPr>
                    </a:p>
                  </a:txBody>
                  <a:tcPr marL="68580" marR="68580" marT="0" marB="0"/>
                </a:tc>
                <a:tc hMerge="1">
                  <a:txBody>
                    <a:bodyPr/>
                    <a:lstStyle/>
                    <a:p>
                      <a:pPr>
                        <a:lnSpc>
                          <a:spcPct val="150000"/>
                        </a:lnSpc>
                        <a:spcAft>
                          <a:spcPts val="0"/>
                        </a:spcAft>
                      </a:pPr>
                      <a:endParaRPr lang="tr-TR" sz="800" dirty="0">
                        <a:solidFill>
                          <a:schemeClr val="tx1"/>
                        </a:solidFill>
                        <a:effectLst/>
                        <a:latin typeface="Calibri"/>
                        <a:ea typeface="Times New Roman"/>
                        <a:cs typeface="Times New Roman"/>
                      </a:endParaRPr>
                    </a:p>
                  </a:txBody>
                  <a:tcPr marL="68580" marR="68580" marT="0" marB="0"/>
                </a:tc>
              </a:tr>
              <a:tr h="1008112">
                <a:tc>
                  <a:txBody>
                    <a:bodyPr/>
                    <a:lstStyle/>
                    <a:p>
                      <a:pPr algn="ctr">
                        <a:lnSpc>
                          <a:spcPct val="150000"/>
                        </a:lnSpc>
                        <a:spcAft>
                          <a:spcPts val="0"/>
                        </a:spcAft>
                      </a:pPr>
                      <a:r>
                        <a:rPr lang="tr-TR" sz="950" dirty="0" err="1" smtClean="0">
                          <a:solidFill>
                            <a:srgbClr val="FF0000"/>
                          </a:solidFill>
                          <a:effectLst/>
                        </a:rPr>
                        <a:t>Pentajan</a:t>
                      </a:r>
                      <a:endParaRPr lang="tr-TR" sz="950" dirty="0" smtClean="0">
                        <a:solidFill>
                          <a:schemeClr val="tx1"/>
                        </a:solidFill>
                        <a:effectLst/>
                      </a:endParaRPr>
                    </a:p>
                    <a:p>
                      <a:pPr algn="ctr">
                        <a:lnSpc>
                          <a:spcPct val="150000"/>
                        </a:lnSpc>
                        <a:spcAft>
                          <a:spcPts val="0"/>
                        </a:spcAft>
                      </a:pPr>
                      <a:r>
                        <a:rPr lang="tr-TR" sz="800" dirty="0" err="1" smtClean="0">
                          <a:solidFill>
                            <a:schemeClr val="tx1"/>
                          </a:solidFill>
                          <a:effectLst/>
                        </a:rPr>
                        <a:t>Ort</a:t>
                      </a:r>
                      <a:r>
                        <a:rPr lang="tr-TR" sz="800" dirty="0" smtClean="0">
                          <a:solidFill>
                            <a:schemeClr val="tx1"/>
                          </a:solidFill>
                          <a:effectLst/>
                        </a:rPr>
                        <a:t>. Ölü </a:t>
                      </a:r>
                      <a:r>
                        <a:rPr lang="tr-TR" sz="800" dirty="0" err="1" smtClean="0">
                          <a:solidFill>
                            <a:schemeClr val="tx1"/>
                          </a:solidFill>
                          <a:effectLst/>
                        </a:rPr>
                        <a:t>Ort</a:t>
                      </a:r>
                      <a:r>
                        <a:rPr lang="tr-TR" sz="800" dirty="0" smtClean="0">
                          <a:solidFill>
                            <a:schemeClr val="tx1"/>
                          </a:solidFill>
                          <a:effectLst/>
                        </a:rPr>
                        <a:t>. Canlı</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0.2</a:t>
                      </a:r>
                      <a:endParaRPr lang="tr-TR" sz="800" dirty="0">
                        <a:solidFill>
                          <a:schemeClr val="tx1"/>
                        </a:solidFill>
                        <a:effectLst/>
                      </a:endParaRP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1.4</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r>
                        <a:rPr lang="tr-TR" sz="800" dirty="0" smtClean="0">
                          <a:solidFill>
                            <a:schemeClr val="tx1"/>
                          </a:solidFill>
                          <a:effectLst/>
                        </a:rPr>
                        <a:t>2.9</a:t>
                      </a:r>
                      <a:endParaRPr lang="tr-TR" sz="800" dirty="0">
                        <a:solidFill>
                          <a:schemeClr val="tx1"/>
                        </a:solidFill>
                        <a:effectLst/>
                      </a:endParaRPr>
                    </a:p>
                    <a:p>
                      <a:pPr algn="ctr">
                        <a:lnSpc>
                          <a:spcPct val="150000"/>
                        </a:lnSpc>
                        <a:spcAft>
                          <a:spcPts val="0"/>
                        </a:spcAft>
                      </a:pPr>
                      <a:r>
                        <a:rPr lang="tr-TR" sz="800" dirty="0" smtClean="0">
                          <a:solidFill>
                            <a:schemeClr val="tx1"/>
                          </a:solidFill>
                          <a:effectLst/>
                        </a:rPr>
                        <a:t>2.1</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4.1</a:t>
                      </a:r>
                      <a:endParaRPr lang="tr-TR" sz="800" dirty="0">
                        <a:solidFill>
                          <a:schemeClr val="tx1"/>
                        </a:solidFill>
                        <a:effectLst/>
                      </a:endParaRP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3.4</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5.8</a:t>
                      </a:r>
                      <a:endParaRPr lang="tr-TR" sz="800" dirty="0">
                        <a:solidFill>
                          <a:schemeClr val="tx1"/>
                        </a:solidFill>
                        <a:effectLst/>
                      </a:endParaRPr>
                    </a:p>
                    <a:p>
                      <a:pPr algn="ctr">
                        <a:lnSpc>
                          <a:spcPct val="150000"/>
                        </a:lnSpc>
                        <a:spcAft>
                          <a:spcPts val="0"/>
                        </a:spcAft>
                      </a:pPr>
                      <a:r>
                        <a:rPr lang="tr-TR" sz="800" dirty="0" smtClean="0">
                          <a:solidFill>
                            <a:schemeClr val="tx1"/>
                          </a:solidFill>
                          <a:effectLst/>
                        </a:rPr>
                        <a:t>2.2</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6.6</a:t>
                      </a:r>
                      <a:endParaRPr lang="tr-TR" sz="800" dirty="0">
                        <a:solidFill>
                          <a:schemeClr val="tx1"/>
                        </a:solidFill>
                        <a:effectLst/>
                      </a:endParaRP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4.1</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7.2</a:t>
                      </a:r>
                      <a:endParaRPr lang="tr-TR" sz="800" dirty="0">
                        <a:solidFill>
                          <a:schemeClr val="tx1"/>
                        </a:solidFill>
                        <a:effectLst/>
                      </a:endParaRPr>
                    </a:p>
                    <a:p>
                      <a:pPr algn="ctr">
                        <a:lnSpc>
                          <a:spcPct val="150000"/>
                        </a:lnSpc>
                        <a:spcAft>
                          <a:spcPts val="0"/>
                        </a:spcAft>
                      </a:pPr>
                      <a:r>
                        <a:rPr lang="tr-TR" sz="800" dirty="0" smtClean="0">
                          <a:solidFill>
                            <a:schemeClr val="tx1"/>
                          </a:solidFill>
                          <a:effectLst/>
                        </a:rPr>
                        <a:t>2.3</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r>
                        <a:rPr lang="tr-TR" sz="800" dirty="0" smtClean="0">
                          <a:solidFill>
                            <a:schemeClr val="tx1"/>
                          </a:solidFill>
                          <a:effectLst/>
                        </a:rPr>
                        <a:t>4.2</a:t>
                      </a:r>
                      <a:endParaRPr lang="tr-TR" sz="800" dirty="0">
                        <a:solidFill>
                          <a:schemeClr val="tx1"/>
                        </a:solidFill>
                        <a:effectLst/>
                      </a:endParaRP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3.2</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r>
                        <a:rPr lang="tr-TR" sz="800" dirty="0" smtClean="0">
                          <a:solidFill>
                            <a:schemeClr val="tx1"/>
                          </a:solidFill>
                          <a:effectLst/>
                        </a:rPr>
                        <a:t>5.8</a:t>
                      </a:r>
                      <a:endParaRPr lang="tr-TR" sz="800" dirty="0">
                        <a:solidFill>
                          <a:schemeClr val="tx1"/>
                        </a:solidFill>
                        <a:effectLst/>
                      </a:endParaRPr>
                    </a:p>
                    <a:p>
                      <a:pPr algn="ctr">
                        <a:lnSpc>
                          <a:spcPct val="150000"/>
                        </a:lnSpc>
                        <a:spcAft>
                          <a:spcPts val="0"/>
                        </a:spcAft>
                      </a:pPr>
                      <a:r>
                        <a:rPr lang="tr-TR" sz="800" dirty="0" smtClean="0">
                          <a:solidFill>
                            <a:schemeClr val="tx1"/>
                          </a:solidFill>
                          <a:effectLst/>
                        </a:rPr>
                        <a:t>4.3</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3.6</a:t>
                      </a:r>
                      <a:endParaRPr lang="tr-TR" sz="800" dirty="0">
                        <a:solidFill>
                          <a:schemeClr val="tx1"/>
                        </a:solidFill>
                        <a:effectLst/>
                      </a:endParaRP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8.6</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r>
                        <a:rPr lang="tr-TR" sz="800" dirty="0" smtClean="0">
                          <a:solidFill>
                            <a:schemeClr val="tx1"/>
                          </a:solidFill>
                          <a:effectLst/>
                        </a:rPr>
                        <a:t>4.4</a:t>
                      </a:r>
                    </a:p>
                    <a:p>
                      <a:pPr algn="ctr">
                        <a:lnSpc>
                          <a:spcPct val="150000"/>
                        </a:lnSpc>
                        <a:spcAft>
                          <a:spcPts val="0"/>
                        </a:spcAft>
                      </a:pPr>
                      <a:r>
                        <a:rPr lang="tr-TR" sz="800" dirty="0" smtClean="0">
                          <a:solidFill>
                            <a:schemeClr val="tx1"/>
                          </a:solidFill>
                          <a:effectLst/>
                        </a:rPr>
                        <a:t>4.8</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8.2</a:t>
                      </a:r>
                      <a:endParaRPr lang="tr-TR" sz="800" dirty="0">
                        <a:solidFill>
                          <a:schemeClr val="tx1"/>
                        </a:solidFill>
                        <a:effectLst/>
                      </a:endParaRP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2.6</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6.8</a:t>
                      </a:r>
                      <a:endParaRPr lang="tr-TR" sz="800" dirty="0">
                        <a:solidFill>
                          <a:schemeClr val="tx1"/>
                        </a:solidFill>
                        <a:effectLst/>
                      </a:endParaRPr>
                    </a:p>
                    <a:p>
                      <a:pPr algn="ctr">
                        <a:lnSpc>
                          <a:spcPct val="150000"/>
                        </a:lnSpc>
                        <a:spcAft>
                          <a:spcPts val="0"/>
                        </a:spcAft>
                      </a:pPr>
                      <a:r>
                        <a:rPr lang="tr-TR" sz="800" dirty="0" smtClean="0">
                          <a:solidFill>
                            <a:schemeClr val="tx1"/>
                          </a:solidFill>
                          <a:effectLst/>
                        </a:rPr>
                        <a:t>4.7</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r>
                        <a:rPr lang="tr-TR" sz="800" dirty="0" smtClean="0">
                          <a:solidFill>
                            <a:schemeClr val="tx1"/>
                          </a:solidFill>
                          <a:effectLst/>
                        </a:rPr>
                        <a:t>2.4</a:t>
                      </a:r>
                      <a:endParaRPr lang="tr-TR" sz="800" dirty="0">
                        <a:solidFill>
                          <a:schemeClr val="tx1"/>
                        </a:solidFill>
                        <a:effectLst/>
                      </a:endParaRP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0.8</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r>
                        <a:rPr lang="tr-TR" sz="800" dirty="0" smtClean="0">
                          <a:solidFill>
                            <a:schemeClr val="tx1"/>
                          </a:solidFill>
                          <a:effectLst/>
                        </a:rPr>
                        <a:t>2.8</a:t>
                      </a:r>
                      <a:endParaRPr lang="tr-TR" sz="800" dirty="0">
                        <a:solidFill>
                          <a:schemeClr val="tx1"/>
                        </a:solidFill>
                        <a:effectLst/>
                      </a:endParaRPr>
                    </a:p>
                    <a:p>
                      <a:pPr algn="ctr">
                        <a:lnSpc>
                          <a:spcPct val="150000"/>
                        </a:lnSpc>
                        <a:spcAft>
                          <a:spcPts val="0"/>
                        </a:spcAft>
                      </a:pPr>
                      <a:r>
                        <a:rPr lang="tr-TR" sz="800" dirty="0" smtClean="0">
                          <a:solidFill>
                            <a:schemeClr val="tx1"/>
                          </a:solidFill>
                          <a:effectLst/>
                        </a:rPr>
                        <a:t>2.4</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4.4</a:t>
                      </a:r>
                    </a:p>
                    <a:p>
                      <a:pPr algn="ctr">
                        <a:lnSpc>
                          <a:spcPct val="150000"/>
                        </a:lnSpc>
                        <a:spcAft>
                          <a:spcPts val="0"/>
                        </a:spcAft>
                      </a:pPr>
                      <a:r>
                        <a:rPr lang="tr-TR" sz="800" dirty="0" smtClean="0">
                          <a:solidFill>
                            <a:schemeClr val="tx1"/>
                          </a:solidFill>
                          <a:effectLst/>
                        </a:rPr>
                        <a:t>2.8</a:t>
                      </a:r>
                      <a:endParaRPr lang="tr-TR" sz="800" dirty="0">
                        <a:solidFill>
                          <a:schemeClr val="tx1"/>
                        </a:solidFill>
                        <a:effectLst/>
                        <a:latin typeface="Calibri"/>
                        <a:ea typeface="Times New Roman"/>
                        <a:cs typeface="Times New Roman"/>
                      </a:endParaRPr>
                    </a:p>
                  </a:txBody>
                  <a:tcPr marL="68580" marR="68580" marT="0" marB="0"/>
                </a:tc>
              </a:tr>
              <a:tr h="1008112">
                <a:tc>
                  <a:txBody>
                    <a:bodyPr/>
                    <a:lstStyle/>
                    <a:p>
                      <a:pPr algn="ctr">
                        <a:lnSpc>
                          <a:spcPct val="150000"/>
                        </a:lnSpc>
                        <a:spcAft>
                          <a:spcPts val="0"/>
                        </a:spcAft>
                      </a:pPr>
                      <a:r>
                        <a:rPr lang="tr-TR" sz="950" dirty="0" err="1">
                          <a:solidFill>
                            <a:srgbClr val="FF0000"/>
                          </a:solidFill>
                          <a:effectLst/>
                        </a:rPr>
                        <a:t>Konvensiyonel</a:t>
                      </a:r>
                      <a:endParaRPr lang="tr-TR" sz="950" dirty="0">
                        <a:solidFill>
                          <a:srgbClr val="FF0000"/>
                        </a:solidFill>
                        <a:effectLst/>
                      </a:endParaRPr>
                    </a:p>
                    <a:p>
                      <a:pPr algn="ctr">
                        <a:lnSpc>
                          <a:spcPct val="150000"/>
                        </a:lnSpc>
                        <a:spcAft>
                          <a:spcPts val="0"/>
                        </a:spcAft>
                      </a:pPr>
                      <a:r>
                        <a:rPr lang="tr-TR" sz="800" dirty="0">
                          <a:solidFill>
                            <a:schemeClr val="tx1"/>
                          </a:solidFill>
                          <a:effectLst/>
                        </a:rPr>
                        <a:t>Ort. Ölü </a:t>
                      </a:r>
                      <a:r>
                        <a:rPr lang="tr-TR" sz="800" dirty="0" smtClean="0">
                          <a:solidFill>
                            <a:schemeClr val="tx1"/>
                          </a:solidFill>
                          <a:effectLst/>
                        </a:rPr>
                        <a:t>Ort</a:t>
                      </a:r>
                      <a:r>
                        <a:rPr lang="tr-TR" sz="800" dirty="0">
                          <a:solidFill>
                            <a:schemeClr val="tx1"/>
                          </a:solidFill>
                          <a:effectLst/>
                        </a:rPr>
                        <a:t>. </a:t>
                      </a:r>
                      <a:r>
                        <a:rPr lang="tr-TR" sz="800" dirty="0" smtClean="0">
                          <a:solidFill>
                            <a:schemeClr val="tx1"/>
                          </a:solidFill>
                          <a:effectLst/>
                        </a:rPr>
                        <a:t>Canlı</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 </a:t>
                      </a:r>
                      <a:r>
                        <a:rPr lang="tr-TR" sz="800" dirty="0" smtClean="0">
                          <a:solidFill>
                            <a:schemeClr val="tx1"/>
                          </a:solidFill>
                          <a:effectLst/>
                        </a:rPr>
                        <a:t>1.2</a:t>
                      </a:r>
                      <a:endParaRPr lang="tr-TR" sz="800" dirty="0">
                        <a:solidFill>
                          <a:schemeClr val="tx1"/>
                        </a:solidFill>
                        <a:effectLst/>
                      </a:endParaRPr>
                    </a:p>
                    <a:p>
                      <a:pPr algn="ctr">
                        <a:lnSpc>
                          <a:spcPct val="150000"/>
                        </a:lnSpc>
                        <a:spcAft>
                          <a:spcPts val="0"/>
                        </a:spcAft>
                      </a:pPr>
                      <a:r>
                        <a:rPr lang="tr-TR" sz="800" dirty="0" smtClean="0">
                          <a:solidFill>
                            <a:schemeClr val="tx1"/>
                          </a:solidFill>
                          <a:effectLst/>
                        </a:rPr>
                        <a:t>2.2</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2.7</a:t>
                      </a:r>
                      <a:endParaRPr lang="tr-TR" sz="800" dirty="0">
                        <a:solidFill>
                          <a:schemeClr val="tx1"/>
                        </a:solidFill>
                        <a:effectLst/>
                      </a:endParaRPr>
                    </a:p>
                    <a:p>
                      <a:pPr algn="ctr">
                        <a:lnSpc>
                          <a:spcPct val="150000"/>
                        </a:lnSpc>
                        <a:spcAft>
                          <a:spcPts val="0"/>
                        </a:spcAft>
                      </a:pPr>
                      <a:r>
                        <a:rPr lang="tr-TR" sz="800" dirty="0" smtClean="0">
                          <a:solidFill>
                            <a:schemeClr val="tx1"/>
                          </a:solidFill>
                          <a:effectLst/>
                        </a:rPr>
                        <a:t>4.3</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 </a:t>
                      </a:r>
                      <a:r>
                        <a:rPr lang="tr-TR" sz="800" dirty="0" smtClean="0">
                          <a:solidFill>
                            <a:schemeClr val="tx1"/>
                          </a:solidFill>
                          <a:effectLst/>
                        </a:rPr>
                        <a:t>3.1</a:t>
                      </a:r>
                      <a:endParaRPr lang="tr-TR" sz="800" dirty="0">
                        <a:solidFill>
                          <a:schemeClr val="tx1"/>
                        </a:solidFill>
                        <a:effectLst/>
                      </a:endParaRP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5.2</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 </a:t>
                      </a:r>
                      <a:r>
                        <a:rPr lang="tr-TR" sz="800" dirty="0" smtClean="0">
                          <a:solidFill>
                            <a:schemeClr val="tx1"/>
                          </a:solidFill>
                          <a:effectLst/>
                        </a:rPr>
                        <a:t>1.6</a:t>
                      </a:r>
                      <a:endParaRPr lang="tr-TR" sz="800" dirty="0">
                        <a:solidFill>
                          <a:schemeClr val="tx1"/>
                        </a:solidFill>
                        <a:effectLst/>
                      </a:endParaRPr>
                    </a:p>
                    <a:p>
                      <a:pPr algn="ctr">
                        <a:lnSpc>
                          <a:spcPct val="150000"/>
                        </a:lnSpc>
                        <a:spcAft>
                          <a:spcPts val="0"/>
                        </a:spcAft>
                      </a:pPr>
                      <a:r>
                        <a:rPr lang="tr-TR" sz="800" dirty="0" smtClean="0">
                          <a:solidFill>
                            <a:schemeClr val="tx1"/>
                          </a:solidFill>
                          <a:effectLst/>
                        </a:rPr>
                        <a:t>6.4</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 </a:t>
                      </a:r>
                      <a:r>
                        <a:rPr lang="tr-TR" sz="800" dirty="0" smtClean="0">
                          <a:solidFill>
                            <a:schemeClr val="tx1"/>
                          </a:solidFill>
                          <a:effectLst/>
                        </a:rPr>
                        <a:t>2.1</a:t>
                      </a:r>
                      <a:endParaRPr lang="tr-TR" sz="800" dirty="0">
                        <a:solidFill>
                          <a:schemeClr val="tx1"/>
                        </a:solidFill>
                        <a:effectLst/>
                      </a:endParaRP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6.9</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 </a:t>
                      </a:r>
                      <a:r>
                        <a:rPr lang="tr-TR" sz="800" dirty="0" smtClean="0">
                          <a:solidFill>
                            <a:schemeClr val="tx1"/>
                          </a:solidFill>
                          <a:effectLst/>
                        </a:rPr>
                        <a:t>1.6</a:t>
                      </a:r>
                      <a:endParaRPr lang="tr-TR" sz="800" dirty="0">
                        <a:solidFill>
                          <a:schemeClr val="tx1"/>
                        </a:solidFill>
                        <a:effectLst/>
                      </a:endParaRP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8.4</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 </a:t>
                      </a:r>
                      <a:r>
                        <a:rPr lang="tr-TR" sz="800" dirty="0" smtClean="0">
                          <a:solidFill>
                            <a:schemeClr val="tx1"/>
                          </a:solidFill>
                          <a:effectLst/>
                        </a:rPr>
                        <a:t>1.8</a:t>
                      </a:r>
                      <a:endParaRPr lang="tr-TR" sz="800" dirty="0">
                        <a:solidFill>
                          <a:schemeClr val="tx1"/>
                        </a:solidFill>
                        <a:effectLst/>
                      </a:endParaRPr>
                    </a:p>
                    <a:p>
                      <a:pPr algn="ctr">
                        <a:lnSpc>
                          <a:spcPct val="150000"/>
                        </a:lnSpc>
                        <a:spcAft>
                          <a:spcPts val="0"/>
                        </a:spcAft>
                      </a:pPr>
                      <a:r>
                        <a:rPr lang="tr-TR" sz="800" dirty="0" smtClean="0">
                          <a:solidFill>
                            <a:schemeClr val="tx1"/>
                          </a:solidFill>
                          <a:effectLst/>
                        </a:rPr>
                        <a:t>10.2</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2.6</a:t>
                      </a:r>
                      <a:endParaRPr lang="tr-TR" sz="800" dirty="0">
                        <a:solidFill>
                          <a:schemeClr val="tx1"/>
                        </a:solidFill>
                        <a:effectLst/>
                      </a:endParaRPr>
                    </a:p>
                    <a:p>
                      <a:pPr algn="ctr">
                        <a:lnSpc>
                          <a:spcPct val="150000"/>
                        </a:lnSpc>
                        <a:spcAft>
                          <a:spcPts val="0"/>
                        </a:spcAft>
                      </a:pPr>
                      <a:r>
                        <a:rPr lang="tr-TR" sz="800" dirty="0" smtClean="0">
                          <a:solidFill>
                            <a:schemeClr val="tx1"/>
                          </a:solidFill>
                          <a:effectLst/>
                        </a:rPr>
                        <a:t>12.4</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 </a:t>
                      </a:r>
                      <a:r>
                        <a:rPr lang="tr-TR" sz="800" dirty="0" smtClean="0">
                          <a:solidFill>
                            <a:schemeClr val="tx1"/>
                          </a:solidFill>
                          <a:effectLst/>
                        </a:rPr>
                        <a:t>5.6</a:t>
                      </a:r>
                      <a:endParaRPr lang="tr-TR" sz="800" dirty="0">
                        <a:solidFill>
                          <a:schemeClr val="tx1"/>
                        </a:solidFill>
                        <a:effectLst/>
                      </a:endParaRP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12.6</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 </a:t>
                      </a:r>
                      <a:r>
                        <a:rPr lang="tr-TR" sz="800" dirty="0" smtClean="0">
                          <a:solidFill>
                            <a:schemeClr val="tx1"/>
                          </a:solidFill>
                          <a:effectLst/>
                        </a:rPr>
                        <a:t>3.8</a:t>
                      </a:r>
                      <a:endParaRPr lang="tr-TR" sz="800" dirty="0">
                        <a:solidFill>
                          <a:schemeClr val="tx1"/>
                        </a:solidFill>
                        <a:effectLst/>
                      </a:endParaRPr>
                    </a:p>
                    <a:p>
                      <a:pPr algn="ctr">
                        <a:lnSpc>
                          <a:spcPct val="150000"/>
                        </a:lnSpc>
                        <a:spcAft>
                          <a:spcPts val="0"/>
                        </a:spcAft>
                      </a:pPr>
                      <a:r>
                        <a:rPr lang="tr-TR" sz="800" dirty="0" smtClean="0">
                          <a:solidFill>
                            <a:schemeClr val="tx1"/>
                          </a:solidFill>
                          <a:effectLst/>
                        </a:rPr>
                        <a:t>14.8</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 </a:t>
                      </a:r>
                      <a:r>
                        <a:rPr lang="tr-TR" sz="800" dirty="0" smtClean="0">
                          <a:solidFill>
                            <a:schemeClr val="tx1"/>
                          </a:solidFill>
                          <a:effectLst/>
                        </a:rPr>
                        <a:t>2.6</a:t>
                      </a:r>
                      <a:endParaRPr lang="tr-TR" sz="800" dirty="0">
                        <a:solidFill>
                          <a:schemeClr val="tx1"/>
                        </a:solidFill>
                        <a:effectLst/>
                      </a:endParaRP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18.6</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 </a:t>
                      </a:r>
                      <a:r>
                        <a:rPr lang="tr-TR" sz="800" dirty="0" smtClean="0">
                          <a:solidFill>
                            <a:schemeClr val="tx1"/>
                          </a:solidFill>
                          <a:effectLst/>
                        </a:rPr>
                        <a:t>1.2</a:t>
                      </a:r>
                      <a:endParaRPr lang="tr-TR" sz="800" dirty="0">
                        <a:solidFill>
                          <a:schemeClr val="tx1"/>
                        </a:solidFill>
                        <a:effectLst/>
                      </a:endParaRP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24.6</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 </a:t>
                      </a:r>
                      <a:r>
                        <a:rPr lang="tr-TR" sz="800" dirty="0" smtClean="0">
                          <a:solidFill>
                            <a:schemeClr val="tx1"/>
                          </a:solidFill>
                          <a:effectLst/>
                        </a:rPr>
                        <a:t>4.3</a:t>
                      </a:r>
                      <a:endParaRPr lang="tr-TR" sz="800" dirty="0">
                        <a:solidFill>
                          <a:schemeClr val="tx1"/>
                        </a:solidFill>
                        <a:effectLst/>
                      </a:endParaRPr>
                    </a:p>
                    <a:p>
                      <a:pPr algn="ctr">
                        <a:lnSpc>
                          <a:spcPct val="150000"/>
                        </a:lnSpc>
                        <a:spcAft>
                          <a:spcPts val="0"/>
                        </a:spcAft>
                      </a:pPr>
                      <a:r>
                        <a:rPr lang="tr-TR" sz="800" dirty="0" smtClean="0">
                          <a:solidFill>
                            <a:schemeClr val="tx1"/>
                          </a:solidFill>
                          <a:effectLst/>
                        </a:rPr>
                        <a:t>22.6</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4.2</a:t>
                      </a:r>
                      <a:endParaRPr lang="tr-TR" sz="800" dirty="0">
                        <a:solidFill>
                          <a:schemeClr val="tx1"/>
                        </a:solidFill>
                        <a:effectLst/>
                      </a:endParaRPr>
                    </a:p>
                    <a:p>
                      <a:pPr algn="ctr">
                        <a:lnSpc>
                          <a:spcPct val="150000"/>
                        </a:lnSpc>
                        <a:spcAft>
                          <a:spcPts val="0"/>
                        </a:spcAft>
                      </a:pPr>
                      <a:r>
                        <a:rPr lang="tr-TR" sz="800" dirty="0" smtClean="0">
                          <a:solidFill>
                            <a:schemeClr val="tx1"/>
                          </a:solidFill>
                          <a:effectLst/>
                        </a:rPr>
                        <a:t>28.4</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 </a:t>
                      </a:r>
                      <a:r>
                        <a:rPr lang="tr-TR" sz="800" dirty="0" smtClean="0">
                          <a:solidFill>
                            <a:schemeClr val="tx1"/>
                          </a:solidFill>
                          <a:effectLst/>
                        </a:rPr>
                        <a:t>3.0</a:t>
                      </a:r>
                      <a:endParaRPr lang="tr-TR" sz="800" dirty="0">
                        <a:solidFill>
                          <a:schemeClr val="tx1"/>
                        </a:solidFill>
                        <a:effectLst/>
                      </a:endParaRP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25.1</a:t>
                      </a:r>
                      <a:endParaRPr lang="tr-TR" sz="800" dirty="0">
                        <a:solidFill>
                          <a:schemeClr val="tx1"/>
                        </a:solidFill>
                        <a:effectLst/>
                        <a:latin typeface="Calibri"/>
                        <a:ea typeface="Times New Roman"/>
                        <a:cs typeface="Times New Roman"/>
                      </a:endParaRPr>
                    </a:p>
                  </a:txBody>
                  <a:tcPr marL="68580" marR="68580" marT="0" marB="0"/>
                </a:tc>
              </a:tr>
              <a:tr h="1112750">
                <a:tc>
                  <a:txBody>
                    <a:bodyPr/>
                    <a:lstStyle/>
                    <a:p>
                      <a:pPr algn="ctr">
                        <a:lnSpc>
                          <a:spcPct val="150000"/>
                        </a:lnSpc>
                        <a:spcAft>
                          <a:spcPts val="0"/>
                        </a:spcAft>
                      </a:pPr>
                      <a:r>
                        <a:rPr lang="tr-TR" sz="900" dirty="0">
                          <a:solidFill>
                            <a:srgbClr val="FF0000"/>
                          </a:solidFill>
                          <a:effectLst/>
                        </a:rPr>
                        <a:t>Muamelesiz kont.</a:t>
                      </a:r>
                    </a:p>
                    <a:p>
                      <a:pPr algn="ctr">
                        <a:lnSpc>
                          <a:spcPct val="150000"/>
                        </a:lnSpc>
                        <a:spcAft>
                          <a:spcPts val="0"/>
                        </a:spcAft>
                      </a:pPr>
                      <a:r>
                        <a:rPr lang="tr-TR" sz="800" dirty="0">
                          <a:solidFill>
                            <a:schemeClr val="tx1"/>
                          </a:solidFill>
                          <a:effectLst/>
                        </a:rPr>
                        <a:t>Ort. Ölü </a:t>
                      </a:r>
                      <a:r>
                        <a:rPr lang="tr-TR" sz="800" dirty="0" smtClean="0">
                          <a:solidFill>
                            <a:schemeClr val="tx1"/>
                          </a:solidFill>
                          <a:effectLst/>
                        </a:rPr>
                        <a:t>Ort</a:t>
                      </a:r>
                      <a:r>
                        <a:rPr lang="tr-TR" sz="800" dirty="0">
                          <a:solidFill>
                            <a:schemeClr val="tx1"/>
                          </a:solidFill>
                          <a:effectLst/>
                        </a:rPr>
                        <a:t>. </a:t>
                      </a:r>
                      <a:r>
                        <a:rPr lang="tr-TR" sz="800" dirty="0" smtClean="0">
                          <a:solidFill>
                            <a:schemeClr val="tx1"/>
                          </a:solidFill>
                          <a:effectLst/>
                        </a:rPr>
                        <a:t>Canlı</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0.0</a:t>
                      </a:r>
                    </a:p>
                    <a:p>
                      <a:pPr algn="ctr">
                        <a:lnSpc>
                          <a:spcPct val="150000"/>
                        </a:lnSpc>
                        <a:spcAft>
                          <a:spcPts val="0"/>
                        </a:spcAft>
                      </a:pPr>
                      <a:r>
                        <a:rPr lang="tr-TR" sz="800" dirty="0" smtClean="0">
                          <a:solidFill>
                            <a:schemeClr val="tx1"/>
                          </a:solidFill>
                          <a:effectLst/>
                        </a:rPr>
                        <a:t> 4.6</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0.0</a:t>
                      </a:r>
                      <a:endParaRPr lang="tr-TR" sz="800" dirty="0">
                        <a:solidFill>
                          <a:schemeClr val="tx1"/>
                        </a:solidFill>
                        <a:effectLst/>
                      </a:endParaRPr>
                    </a:p>
                    <a:p>
                      <a:pPr algn="ctr">
                        <a:lnSpc>
                          <a:spcPct val="150000"/>
                        </a:lnSpc>
                        <a:spcAft>
                          <a:spcPts val="0"/>
                        </a:spcAft>
                      </a:pPr>
                      <a:r>
                        <a:rPr lang="tr-TR" sz="800" dirty="0" smtClean="0">
                          <a:solidFill>
                            <a:schemeClr val="tx1"/>
                          </a:solidFill>
                          <a:effectLst/>
                        </a:rPr>
                        <a:t>5.8</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 </a:t>
                      </a:r>
                      <a:r>
                        <a:rPr lang="tr-TR" sz="800" dirty="0" smtClean="0">
                          <a:solidFill>
                            <a:schemeClr val="tx1"/>
                          </a:solidFill>
                          <a:effectLst/>
                        </a:rPr>
                        <a:t>0.0</a:t>
                      </a:r>
                      <a:endParaRPr lang="tr-TR" sz="800" dirty="0">
                        <a:solidFill>
                          <a:schemeClr val="tx1"/>
                        </a:solidFill>
                        <a:effectLst/>
                      </a:endParaRP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7.3</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 </a:t>
                      </a:r>
                      <a:r>
                        <a:rPr lang="tr-TR" sz="800" dirty="0" smtClean="0">
                          <a:solidFill>
                            <a:schemeClr val="tx1"/>
                          </a:solidFill>
                          <a:effectLst/>
                        </a:rPr>
                        <a:t>0.0</a:t>
                      </a:r>
                      <a:endParaRPr lang="tr-TR" sz="800" dirty="0">
                        <a:solidFill>
                          <a:schemeClr val="tx1"/>
                        </a:solidFill>
                        <a:effectLst/>
                      </a:endParaRPr>
                    </a:p>
                    <a:p>
                      <a:pPr algn="ctr">
                        <a:lnSpc>
                          <a:spcPct val="150000"/>
                        </a:lnSpc>
                        <a:spcAft>
                          <a:spcPts val="0"/>
                        </a:spcAft>
                      </a:pPr>
                      <a:r>
                        <a:rPr lang="tr-TR" sz="800" dirty="0" smtClean="0">
                          <a:solidFill>
                            <a:schemeClr val="tx1"/>
                          </a:solidFill>
                          <a:effectLst/>
                        </a:rPr>
                        <a:t>11.2</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 </a:t>
                      </a:r>
                      <a:r>
                        <a:rPr lang="tr-TR" sz="800" dirty="0" smtClean="0">
                          <a:solidFill>
                            <a:schemeClr val="tx1"/>
                          </a:solidFill>
                          <a:effectLst/>
                        </a:rPr>
                        <a:t>0.0</a:t>
                      </a:r>
                      <a:endParaRPr lang="tr-TR" sz="800" dirty="0">
                        <a:solidFill>
                          <a:schemeClr val="tx1"/>
                        </a:solidFill>
                        <a:effectLst/>
                      </a:endParaRP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13.7</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 </a:t>
                      </a:r>
                      <a:r>
                        <a:rPr lang="tr-TR" sz="800" dirty="0" smtClean="0">
                          <a:solidFill>
                            <a:schemeClr val="tx1"/>
                          </a:solidFill>
                          <a:effectLst/>
                        </a:rPr>
                        <a:t>0.0</a:t>
                      </a:r>
                      <a:endParaRPr lang="tr-TR" sz="800" dirty="0">
                        <a:solidFill>
                          <a:schemeClr val="tx1"/>
                        </a:solidFill>
                        <a:effectLst/>
                      </a:endParaRPr>
                    </a:p>
                    <a:p>
                      <a:pPr algn="ctr">
                        <a:lnSpc>
                          <a:spcPct val="150000"/>
                        </a:lnSpc>
                        <a:spcAft>
                          <a:spcPts val="0"/>
                        </a:spcAft>
                      </a:pPr>
                      <a:r>
                        <a:rPr lang="tr-TR" sz="800" dirty="0" smtClean="0">
                          <a:solidFill>
                            <a:schemeClr val="tx1"/>
                          </a:solidFill>
                          <a:effectLst/>
                        </a:rPr>
                        <a:t>18.7</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0.0</a:t>
                      </a:r>
                    </a:p>
                    <a:p>
                      <a:pPr algn="ctr">
                        <a:lnSpc>
                          <a:spcPct val="150000"/>
                        </a:lnSpc>
                        <a:spcAft>
                          <a:spcPts val="0"/>
                        </a:spcAft>
                      </a:pPr>
                      <a:r>
                        <a:rPr lang="tr-TR" sz="800" dirty="0" smtClean="0">
                          <a:solidFill>
                            <a:schemeClr val="tx1"/>
                          </a:solidFill>
                          <a:effectLst/>
                        </a:rPr>
                        <a:t> </a:t>
                      </a:r>
                      <a:r>
                        <a:rPr lang="tr-TR" sz="800" dirty="0" smtClean="0">
                          <a:solidFill>
                            <a:schemeClr val="tx1"/>
                          </a:solidFill>
                          <a:effectLst/>
                        </a:rPr>
                        <a:t>14.0</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0.0</a:t>
                      </a:r>
                      <a:endParaRPr lang="tr-TR" sz="800" dirty="0">
                        <a:solidFill>
                          <a:schemeClr val="tx1"/>
                        </a:solidFill>
                        <a:effectLst/>
                      </a:endParaRPr>
                    </a:p>
                    <a:p>
                      <a:pPr algn="ctr">
                        <a:lnSpc>
                          <a:spcPct val="150000"/>
                        </a:lnSpc>
                        <a:spcAft>
                          <a:spcPts val="0"/>
                        </a:spcAft>
                      </a:pPr>
                      <a:r>
                        <a:rPr lang="tr-TR" sz="800" dirty="0" smtClean="0">
                          <a:solidFill>
                            <a:schemeClr val="tx1"/>
                          </a:solidFill>
                          <a:effectLst/>
                        </a:rPr>
                        <a:t>22.6</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 0.0</a:t>
                      </a:r>
                      <a:endParaRPr lang="tr-TR" sz="800" dirty="0">
                        <a:solidFill>
                          <a:schemeClr val="tx1"/>
                        </a:solidFill>
                        <a:effectLst/>
                      </a:endParaRP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27.0</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 </a:t>
                      </a:r>
                      <a:r>
                        <a:rPr lang="tr-TR" sz="800" dirty="0" smtClean="0">
                          <a:solidFill>
                            <a:schemeClr val="tx1"/>
                          </a:solidFill>
                          <a:effectLst/>
                        </a:rPr>
                        <a:t>0.0</a:t>
                      </a:r>
                    </a:p>
                    <a:p>
                      <a:pPr algn="ctr">
                        <a:lnSpc>
                          <a:spcPct val="150000"/>
                        </a:lnSpc>
                        <a:spcAft>
                          <a:spcPts val="0"/>
                        </a:spcAft>
                      </a:pPr>
                      <a:r>
                        <a:rPr lang="tr-TR" sz="800" dirty="0" smtClean="0">
                          <a:solidFill>
                            <a:schemeClr val="tx1"/>
                          </a:solidFill>
                          <a:effectLst/>
                        </a:rPr>
                        <a:t>42.1</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 0.0</a:t>
                      </a:r>
                      <a:endParaRPr lang="tr-TR" sz="800" dirty="0">
                        <a:solidFill>
                          <a:schemeClr val="tx1"/>
                        </a:solidFill>
                        <a:effectLst/>
                      </a:endParaRPr>
                    </a:p>
                    <a:p>
                      <a:pPr algn="ctr">
                        <a:lnSpc>
                          <a:spcPct val="150000"/>
                        </a:lnSpc>
                        <a:spcAft>
                          <a:spcPts val="0"/>
                        </a:spcAft>
                      </a:pPr>
                      <a:r>
                        <a:rPr lang="tr-TR" sz="800" dirty="0">
                          <a:solidFill>
                            <a:schemeClr val="tx1"/>
                          </a:solidFill>
                          <a:effectLst/>
                        </a:rPr>
                        <a:t> </a:t>
                      </a:r>
                      <a:r>
                        <a:rPr lang="tr-TR" sz="800" dirty="0" smtClean="0">
                          <a:solidFill>
                            <a:schemeClr val="tx1"/>
                          </a:solidFill>
                          <a:effectLst/>
                        </a:rPr>
                        <a:t>52.3</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 0.0</a:t>
                      </a:r>
                      <a:endParaRPr lang="tr-TR" sz="800" dirty="0">
                        <a:solidFill>
                          <a:schemeClr val="tx1"/>
                        </a:solidFill>
                        <a:effectLst/>
                      </a:endParaRPr>
                    </a:p>
                    <a:p>
                      <a:pPr algn="ctr">
                        <a:lnSpc>
                          <a:spcPct val="150000"/>
                        </a:lnSpc>
                        <a:spcAft>
                          <a:spcPts val="0"/>
                        </a:spcAft>
                      </a:pPr>
                      <a:r>
                        <a:rPr lang="tr-TR" sz="800" dirty="0" smtClean="0">
                          <a:solidFill>
                            <a:schemeClr val="tx1"/>
                          </a:solidFill>
                          <a:effectLst/>
                        </a:rPr>
                        <a:t>68.2</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0.0</a:t>
                      </a:r>
                    </a:p>
                    <a:p>
                      <a:pPr algn="ctr">
                        <a:lnSpc>
                          <a:spcPct val="150000"/>
                        </a:lnSpc>
                        <a:spcAft>
                          <a:spcPts val="0"/>
                        </a:spcAft>
                      </a:pPr>
                      <a:r>
                        <a:rPr lang="tr-TR" sz="800" dirty="0" smtClean="0">
                          <a:solidFill>
                            <a:schemeClr val="tx1"/>
                          </a:solidFill>
                          <a:effectLst/>
                        </a:rPr>
                        <a:t> </a:t>
                      </a:r>
                      <a:r>
                        <a:rPr lang="tr-TR" sz="800" dirty="0" smtClean="0">
                          <a:solidFill>
                            <a:schemeClr val="tx1"/>
                          </a:solidFill>
                          <a:effectLst/>
                        </a:rPr>
                        <a:t>54.6</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0.0</a:t>
                      </a:r>
                      <a:endParaRPr lang="tr-TR" sz="800" dirty="0">
                        <a:solidFill>
                          <a:schemeClr val="tx1"/>
                        </a:solidFill>
                        <a:effectLst/>
                      </a:endParaRPr>
                    </a:p>
                    <a:p>
                      <a:pPr algn="ctr">
                        <a:lnSpc>
                          <a:spcPct val="150000"/>
                        </a:lnSpc>
                        <a:spcAft>
                          <a:spcPts val="0"/>
                        </a:spcAft>
                      </a:pPr>
                      <a:r>
                        <a:rPr lang="tr-TR" sz="800" dirty="0" smtClean="0">
                          <a:solidFill>
                            <a:schemeClr val="tx1"/>
                          </a:solidFill>
                          <a:effectLst/>
                        </a:rPr>
                        <a:t>75.2</a:t>
                      </a:r>
                      <a:endParaRPr lang="tr-TR" sz="800" dirty="0">
                        <a:solidFill>
                          <a:schemeClr val="tx1"/>
                        </a:solidFill>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tr-TR" sz="800" dirty="0">
                          <a:solidFill>
                            <a:schemeClr val="tx1"/>
                          </a:solidFill>
                          <a:effectLst/>
                        </a:rPr>
                        <a:t> </a:t>
                      </a:r>
                    </a:p>
                    <a:p>
                      <a:pPr algn="ctr">
                        <a:lnSpc>
                          <a:spcPct val="150000"/>
                        </a:lnSpc>
                        <a:spcAft>
                          <a:spcPts val="0"/>
                        </a:spcAft>
                      </a:pPr>
                      <a:endParaRPr lang="tr-TR" sz="800" dirty="0" smtClean="0">
                        <a:solidFill>
                          <a:schemeClr val="tx1"/>
                        </a:solidFill>
                        <a:effectLst/>
                      </a:endParaRPr>
                    </a:p>
                    <a:p>
                      <a:pPr algn="ctr">
                        <a:lnSpc>
                          <a:spcPct val="150000"/>
                        </a:lnSpc>
                        <a:spcAft>
                          <a:spcPts val="0"/>
                        </a:spcAft>
                      </a:pPr>
                      <a:r>
                        <a:rPr lang="tr-TR" sz="800" dirty="0" smtClean="0">
                          <a:solidFill>
                            <a:schemeClr val="tx1"/>
                          </a:solidFill>
                          <a:effectLst/>
                        </a:rPr>
                        <a:t> 0.0</a:t>
                      </a:r>
                      <a:endParaRPr lang="tr-TR" sz="800" dirty="0">
                        <a:solidFill>
                          <a:schemeClr val="tx1"/>
                        </a:solidFill>
                        <a:effectLst/>
                      </a:endParaRPr>
                    </a:p>
                    <a:p>
                      <a:pPr algn="ctr">
                        <a:lnSpc>
                          <a:spcPct val="150000"/>
                        </a:lnSpc>
                        <a:spcAft>
                          <a:spcPts val="0"/>
                        </a:spcAft>
                      </a:pPr>
                      <a:r>
                        <a:rPr lang="tr-TR" sz="800" dirty="0" smtClean="0">
                          <a:solidFill>
                            <a:schemeClr val="tx1"/>
                          </a:solidFill>
                          <a:effectLst/>
                        </a:rPr>
                        <a:t>67.1</a:t>
                      </a:r>
                      <a:endParaRPr lang="tr-TR" sz="800" dirty="0">
                        <a:solidFill>
                          <a:schemeClr val="tx1"/>
                        </a:solidFill>
                        <a:effectLst/>
                        <a:latin typeface="Calibri"/>
                        <a:ea typeface="Times New Roman"/>
                        <a:cs typeface="Times New Roman"/>
                      </a:endParaRPr>
                    </a:p>
                  </a:txBody>
                  <a:tcPr marL="68580" marR="68580" marT="0" marB="0"/>
                </a:tc>
              </a:tr>
            </a:tbl>
          </a:graphicData>
        </a:graphic>
      </p:graphicFrame>
      <p:sp>
        <p:nvSpPr>
          <p:cNvPr id="4" name="Dikdörtgen 3"/>
          <p:cNvSpPr/>
          <p:nvPr/>
        </p:nvSpPr>
        <p:spPr>
          <a:xfrm>
            <a:off x="294570" y="2329716"/>
            <a:ext cx="8669917" cy="523220"/>
          </a:xfrm>
          <a:prstGeom prst="rect">
            <a:avLst/>
          </a:prstGeom>
          <a:solidFill>
            <a:schemeClr val="bg1"/>
          </a:solidFill>
        </p:spPr>
        <p:txBody>
          <a:bodyPr wrap="square">
            <a:spAutoFit/>
          </a:bodyPr>
          <a:lstStyle/>
          <a:p>
            <a:r>
              <a:rPr lang="tr-TR" sz="1400" b="1" dirty="0" smtClean="0">
                <a:solidFill>
                  <a:srgbClr val="FF0000"/>
                </a:solidFill>
              </a:rPr>
              <a:t>Çizelge.</a:t>
            </a:r>
            <a:r>
              <a:rPr lang="tr-TR" sz="1400" dirty="0" smtClean="0"/>
              <a:t> Avrupa </a:t>
            </a:r>
            <a:r>
              <a:rPr lang="tr-TR" sz="1400" dirty="0" err="1"/>
              <a:t>kırmızıörümceği</a:t>
            </a:r>
            <a:r>
              <a:rPr lang="tr-TR" sz="1400" dirty="0"/>
              <a:t>, </a:t>
            </a:r>
            <a:r>
              <a:rPr lang="tr-TR" sz="1400" i="1" dirty="0" err="1"/>
              <a:t>Panonychus</a:t>
            </a:r>
            <a:r>
              <a:rPr lang="tr-TR" sz="1400" i="1" dirty="0"/>
              <a:t> </a:t>
            </a:r>
            <a:r>
              <a:rPr lang="tr-TR" sz="1400" i="1" dirty="0" err="1"/>
              <a:t>ulmi</a:t>
            </a:r>
            <a:r>
              <a:rPr lang="tr-TR" sz="1400" dirty="0" err="1"/>
              <a:t>’ye</a:t>
            </a:r>
            <a:r>
              <a:rPr lang="tr-TR" sz="1400" dirty="0"/>
              <a:t> karşı test edilen ‘</a:t>
            </a:r>
            <a:r>
              <a:rPr lang="tr-TR" sz="1400" dirty="0" err="1"/>
              <a:t>Pentajan</a:t>
            </a:r>
            <a:r>
              <a:rPr lang="tr-TR" sz="1400" dirty="0"/>
              <a:t>’ ve diğer uygulamalardan elde edilen sonuçlar (Yaprak başına ortalama canlı ve ölü </a:t>
            </a:r>
            <a:r>
              <a:rPr lang="tr-TR" sz="1400" dirty="0" smtClean="0"/>
              <a:t>birey- larva + </a:t>
            </a:r>
            <a:r>
              <a:rPr lang="tr-TR" sz="1400" dirty="0" err="1" smtClean="0"/>
              <a:t>nimf</a:t>
            </a:r>
            <a:r>
              <a:rPr lang="tr-TR" sz="1400" dirty="0" smtClean="0"/>
              <a:t> + ergin- </a:t>
            </a:r>
            <a:r>
              <a:rPr lang="tr-TR" sz="1400" dirty="0"/>
              <a:t>sayıları)</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79512" y="5589240"/>
            <a:ext cx="8871765" cy="923330"/>
          </a:xfrm>
          <a:prstGeom prst="rect">
            <a:avLst/>
          </a:prstGeom>
        </p:spPr>
        <p:txBody>
          <a:bodyPr wrap="square">
            <a:spAutoFit/>
          </a:bodyPr>
          <a:lstStyle/>
          <a:p>
            <a:r>
              <a:rPr lang="tr-TR" b="1" dirty="0" smtClean="0">
                <a:solidFill>
                  <a:srgbClr val="FF0000"/>
                </a:solidFill>
              </a:rPr>
              <a:t>Grafik.</a:t>
            </a:r>
            <a:r>
              <a:rPr lang="tr-TR" dirty="0" smtClean="0"/>
              <a:t> Korkuteli </a:t>
            </a:r>
            <a:r>
              <a:rPr lang="tr-TR" dirty="0"/>
              <a:t>ilçesinde haftalık olarak yapılan </a:t>
            </a:r>
            <a:r>
              <a:rPr lang="tr-TR" dirty="0" err="1"/>
              <a:t>Pentajan</a:t>
            </a:r>
            <a:r>
              <a:rPr lang="tr-TR" dirty="0"/>
              <a:t> uygulamasından ve diğer uygulamalardan sonra </a:t>
            </a:r>
            <a:r>
              <a:rPr lang="tr-TR" dirty="0" smtClean="0"/>
              <a:t>Avrupa </a:t>
            </a:r>
            <a:r>
              <a:rPr lang="tr-TR" dirty="0" err="1"/>
              <a:t>kırmızıörümceği</a:t>
            </a:r>
            <a:r>
              <a:rPr lang="tr-TR" dirty="0"/>
              <a:t>, </a:t>
            </a:r>
            <a:r>
              <a:rPr lang="tr-TR" i="1" dirty="0" err="1"/>
              <a:t>Panonychus</a:t>
            </a:r>
            <a:r>
              <a:rPr lang="tr-TR" i="1" dirty="0"/>
              <a:t> </a:t>
            </a:r>
            <a:r>
              <a:rPr lang="tr-TR" i="1" dirty="0" err="1"/>
              <a:t>ulmi</a:t>
            </a:r>
            <a:r>
              <a:rPr lang="tr-TR" dirty="0" err="1"/>
              <a:t>’nin</a:t>
            </a:r>
            <a:r>
              <a:rPr lang="tr-TR" dirty="0"/>
              <a:t> hareketli dönemlerinin (larva + </a:t>
            </a:r>
            <a:r>
              <a:rPr lang="tr-TR" dirty="0" err="1"/>
              <a:t>nimf</a:t>
            </a:r>
            <a:r>
              <a:rPr lang="tr-TR" dirty="0"/>
              <a:t> + ergin) </a:t>
            </a:r>
            <a:r>
              <a:rPr lang="tr-TR" dirty="0" smtClean="0"/>
              <a:t>yaprak </a:t>
            </a:r>
            <a:r>
              <a:rPr lang="tr-TR" dirty="0"/>
              <a:t>başına ortalama canlı ve ölü sayıları.</a:t>
            </a:r>
          </a:p>
        </p:txBody>
      </p:sp>
      <p:graphicFrame>
        <p:nvGraphicFramePr>
          <p:cNvPr id="7" name="4 Grafik"/>
          <p:cNvGraphicFramePr/>
          <p:nvPr/>
        </p:nvGraphicFramePr>
        <p:xfrm>
          <a:off x="179512" y="188640"/>
          <a:ext cx="8784976"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7740252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62238" y="836712"/>
            <a:ext cx="8136904" cy="3416320"/>
          </a:xfrm>
          <a:prstGeom prst="rect">
            <a:avLst/>
          </a:prstGeom>
        </p:spPr>
        <p:txBody>
          <a:bodyPr wrap="square">
            <a:spAutoFit/>
          </a:bodyPr>
          <a:lstStyle/>
          <a:p>
            <a:pPr marL="457200" indent="-457200">
              <a:spcAft>
                <a:spcPts val="2400"/>
              </a:spcAft>
              <a:buFont typeface="Wingdings" panose="05000000000000000000" pitchFamily="2" charset="2"/>
              <a:buChar char="Ø"/>
            </a:pPr>
            <a:r>
              <a:rPr lang="tr-TR" sz="2800" dirty="0">
                <a:solidFill>
                  <a:srgbClr val="FF0000"/>
                </a:solidFill>
              </a:rPr>
              <a:t>Çizelge</a:t>
            </a:r>
            <a:r>
              <a:rPr lang="tr-TR" sz="2800" dirty="0"/>
              <a:t> </a:t>
            </a:r>
            <a:r>
              <a:rPr lang="tr-TR" sz="2800" dirty="0" smtClean="0"/>
              <a:t>ve </a:t>
            </a:r>
            <a:r>
              <a:rPr lang="tr-TR" sz="2800" dirty="0" smtClean="0">
                <a:solidFill>
                  <a:srgbClr val="FF0000"/>
                </a:solidFill>
              </a:rPr>
              <a:t>Grafik</a:t>
            </a:r>
            <a:r>
              <a:rPr lang="tr-TR" sz="2800" dirty="0" smtClean="0"/>
              <a:t> </a:t>
            </a:r>
            <a:r>
              <a:rPr lang="tr-TR" sz="2800" dirty="0"/>
              <a:t>birlikte değerlendirildiğinde, yapılan haftalık sayımlarda ilk hafta dışında tüm haftalarda en yüksek ortalama ölü birey, ‘</a:t>
            </a:r>
            <a:r>
              <a:rPr lang="tr-TR" sz="2800" dirty="0" err="1"/>
              <a:t>Pentajan</a:t>
            </a:r>
            <a:r>
              <a:rPr lang="tr-TR" sz="2800" dirty="0"/>
              <a:t>’ uygulamasında meydana gelmiştir</a:t>
            </a:r>
            <a:r>
              <a:rPr lang="tr-TR" sz="2800" dirty="0" smtClean="0"/>
              <a:t>.</a:t>
            </a:r>
          </a:p>
          <a:p>
            <a:pPr marL="457200" indent="-457200">
              <a:buFont typeface="Wingdings" panose="05000000000000000000" pitchFamily="2" charset="2"/>
              <a:buChar char="Ø"/>
            </a:pPr>
            <a:r>
              <a:rPr lang="tr-TR" sz="2800" dirty="0" smtClean="0"/>
              <a:t>İlk </a:t>
            </a:r>
            <a:r>
              <a:rPr lang="tr-TR" sz="2800" dirty="0"/>
              <a:t>hafta da dahil tüm sayım haftalarında yaprak başına ortalama en düşük canlı birey sayısı ‘</a:t>
            </a:r>
            <a:r>
              <a:rPr lang="tr-TR" sz="2800" dirty="0" err="1"/>
              <a:t>Pentajan</a:t>
            </a:r>
            <a:r>
              <a:rPr lang="tr-TR" sz="2800" dirty="0"/>
              <a:t>’ parselinde görülmüştür.</a:t>
            </a:r>
          </a:p>
        </p:txBody>
      </p:sp>
    </p:spTree>
    <p:extLst>
      <p:ext uri="{BB962C8B-B14F-4D97-AF65-F5344CB8AC3E}">
        <p14:creationId xmlns:p14="http://schemas.microsoft.com/office/powerpoint/2010/main" xmlns="" val="12130603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sz="half" idx="2"/>
          </p:nvPr>
        </p:nvSpPr>
        <p:spPr>
          <a:xfrm>
            <a:off x="357158" y="285158"/>
            <a:ext cx="8535322" cy="6168178"/>
          </a:xfrm>
        </p:spPr>
        <p:txBody>
          <a:bodyPr/>
          <a:lstStyle/>
          <a:p>
            <a:pPr marL="0" indent="0">
              <a:spcBef>
                <a:spcPct val="50000"/>
              </a:spcBef>
              <a:spcAft>
                <a:spcPts val="1200"/>
              </a:spcAft>
              <a:buNone/>
            </a:pPr>
            <a:r>
              <a:rPr lang="tr-TR" sz="3200" b="1" dirty="0" smtClean="0">
                <a:solidFill>
                  <a:srgbClr val="0000FF"/>
                </a:solidFill>
                <a:effectLst>
                  <a:outerShdw blurRad="38100" dist="38100" dir="2700000" algn="tl">
                    <a:srgbClr val="FFFFFF"/>
                  </a:outerShdw>
                </a:effectLst>
              </a:rPr>
              <a:t>                                </a:t>
            </a:r>
            <a:r>
              <a:rPr lang="tr-TR" sz="3200" b="1" u="sng" dirty="0" smtClean="0">
                <a:solidFill>
                  <a:srgbClr val="0000FF"/>
                </a:solidFill>
                <a:effectLst>
                  <a:outerShdw blurRad="38100" dist="38100" dir="2700000" algn="tl">
                    <a:srgbClr val="FFFFFF"/>
                  </a:outerShdw>
                </a:effectLst>
              </a:rPr>
              <a:t>GİRİŞ</a:t>
            </a:r>
          </a:p>
          <a:p>
            <a:pPr marL="0" indent="0">
              <a:spcBef>
                <a:spcPct val="50000"/>
              </a:spcBef>
              <a:spcAft>
                <a:spcPts val="600"/>
              </a:spcAft>
              <a:buFont typeface="Wingdings" pitchFamily="2" charset="2"/>
              <a:buChar char="Ø"/>
            </a:pPr>
            <a:r>
              <a:rPr lang="tr-TR" sz="2800" dirty="0" smtClean="0"/>
              <a:t> </a:t>
            </a:r>
            <a:r>
              <a:rPr lang="tr-TR" sz="2800" dirty="0">
                <a:cs typeface="Times New Roman" charset="0"/>
              </a:rPr>
              <a:t>Avrupa </a:t>
            </a:r>
            <a:r>
              <a:rPr lang="tr-TR" sz="2800" dirty="0" err="1" smtClean="0">
                <a:cs typeface="Times New Roman" charset="0"/>
              </a:rPr>
              <a:t>kırmızıörümceği</a:t>
            </a:r>
            <a:r>
              <a:rPr lang="tr-TR" sz="2800" dirty="0" smtClean="0">
                <a:cs typeface="Times New Roman" charset="0"/>
              </a:rPr>
              <a:t>, </a:t>
            </a:r>
            <a:r>
              <a:rPr lang="tr-TR" sz="2800" i="1" dirty="0" err="1" smtClean="0"/>
              <a:t>Panonychus</a:t>
            </a:r>
            <a:r>
              <a:rPr lang="tr-TR" sz="2800" i="1" dirty="0" smtClean="0"/>
              <a:t> </a:t>
            </a:r>
            <a:r>
              <a:rPr lang="tr-TR" sz="2800" i="1" dirty="0" err="1" smtClean="0"/>
              <a:t>ulmi</a:t>
            </a:r>
            <a:r>
              <a:rPr lang="tr-TR" sz="2800" dirty="0" smtClean="0"/>
              <a:t> </a:t>
            </a:r>
            <a:r>
              <a:rPr lang="tr-TR" sz="2800" dirty="0" err="1" smtClean="0"/>
              <a:t>Koch</a:t>
            </a:r>
            <a:r>
              <a:rPr lang="tr-TR" sz="2800" dirty="0" smtClean="0"/>
              <a:t> (</a:t>
            </a:r>
            <a:r>
              <a:rPr lang="tr-TR" sz="2800" dirty="0" err="1" smtClean="0"/>
              <a:t>Acarina</a:t>
            </a:r>
            <a:r>
              <a:rPr lang="tr-TR" sz="2800" dirty="0" smtClean="0"/>
              <a:t>: </a:t>
            </a:r>
            <a:r>
              <a:rPr lang="tr-TR" sz="2800" dirty="0" err="1" smtClean="0"/>
              <a:t>Tetranychidae</a:t>
            </a:r>
            <a:r>
              <a:rPr lang="tr-TR" sz="2800" dirty="0" smtClean="0"/>
              <a:t>), </a:t>
            </a:r>
            <a:r>
              <a:rPr lang="tr-TR" sz="2800" dirty="0" smtClean="0">
                <a:cs typeface="Times New Roman" charset="0"/>
              </a:rPr>
              <a:t>ülkemizde </a:t>
            </a:r>
            <a:r>
              <a:rPr lang="tr-TR" sz="2800" dirty="0">
                <a:cs typeface="Times New Roman" charset="0"/>
              </a:rPr>
              <a:t>meyve yetiştiriciliğinde özellikle de elma yetiştiriciliğinde zararlı önemli akar türlerin başında gelmektedir</a:t>
            </a:r>
            <a:r>
              <a:rPr lang="tr-TR" sz="2800" dirty="0" smtClean="0">
                <a:cs typeface="Times New Roman" charset="0"/>
              </a:rPr>
              <a:t>.</a:t>
            </a:r>
          </a:p>
          <a:p>
            <a:pPr marL="0" indent="0">
              <a:spcBef>
                <a:spcPct val="50000"/>
              </a:spcBef>
              <a:spcAft>
                <a:spcPts val="600"/>
              </a:spcAft>
              <a:buFont typeface="Wingdings" pitchFamily="2" charset="2"/>
              <a:buChar char="Ø"/>
            </a:pPr>
            <a:r>
              <a:rPr lang="tr-TR" sz="2800" dirty="0" smtClean="0">
                <a:cs typeface="Times New Roman" charset="0"/>
              </a:rPr>
              <a:t> Erkekler </a:t>
            </a:r>
            <a:r>
              <a:rPr lang="tr-TR" sz="2800" dirty="0">
                <a:cs typeface="Times New Roman" charset="0"/>
              </a:rPr>
              <a:t>dişilere göre daha küçük yapılı ve açık renkli olup pembemsi-gri </a:t>
            </a:r>
            <a:r>
              <a:rPr lang="tr-TR" sz="2800" dirty="0" smtClean="0">
                <a:cs typeface="Times New Roman" charset="0"/>
              </a:rPr>
              <a:t>renklidir.</a:t>
            </a:r>
          </a:p>
          <a:p>
            <a:pPr marL="0" indent="0">
              <a:spcBef>
                <a:spcPct val="50000"/>
              </a:spcBef>
              <a:spcAft>
                <a:spcPts val="600"/>
              </a:spcAft>
              <a:buFont typeface="Wingdings" pitchFamily="2" charset="2"/>
              <a:buChar char="Ø"/>
            </a:pPr>
            <a:r>
              <a:rPr lang="tr-TR" sz="2800" dirty="0" smtClean="0">
                <a:cs typeface="Times New Roman" charset="0"/>
              </a:rPr>
              <a:t> </a:t>
            </a:r>
            <a:r>
              <a:rPr lang="tr-TR" sz="2800" dirty="0">
                <a:cs typeface="Times New Roman" charset="0"/>
              </a:rPr>
              <a:t>Ergin dişide vücut, kırmızı renkli olup üzerinde beyaz uzun ok gibi kıllar vardır</a:t>
            </a:r>
            <a:r>
              <a:rPr lang="tr-TR" sz="2800" dirty="0" smtClean="0">
                <a:cs typeface="Times New Roman" charset="0"/>
              </a:rPr>
              <a:t>.</a:t>
            </a:r>
          </a:p>
          <a:p>
            <a:pPr marL="0" indent="0">
              <a:spcBef>
                <a:spcPct val="50000"/>
              </a:spcBef>
              <a:buFont typeface="Wingdings" pitchFamily="2" charset="2"/>
              <a:buChar char="Ø"/>
            </a:pPr>
            <a:r>
              <a:rPr lang="tr-TR" sz="2800" dirty="0" smtClean="0">
                <a:cs typeface="Times New Roman" charset="0"/>
              </a:rPr>
              <a:t> </a:t>
            </a:r>
            <a:r>
              <a:rPr lang="tr-TR" sz="2800" dirty="0">
                <a:cs typeface="Times New Roman" charset="0"/>
              </a:rPr>
              <a:t>Vücut </a:t>
            </a:r>
            <a:r>
              <a:rPr lang="tr-TR" sz="2800" dirty="0" smtClean="0">
                <a:cs typeface="Times New Roman" charset="0"/>
              </a:rPr>
              <a:t>kılları </a:t>
            </a:r>
            <a:r>
              <a:rPr lang="tr-TR" sz="2800" dirty="0">
                <a:cs typeface="Times New Roman" charset="0"/>
              </a:rPr>
              <a:t>kuvvetli kabarcıklar üzerinden </a:t>
            </a:r>
            <a:r>
              <a:rPr lang="tr-TR" sz="2800" dirty="0" smtClean="0">
                <a:cs typeface="Times New Roman" charset="0"/>
              </a:rPr>
              <a:t>çıkar.</a:t>
            </a:r>
            <a:endParaRPr lang="tr-TR" sz="28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124744"/>
            <a:ext cx="8055034" cy="3724096"/>
          </a:xfrm>
          <a:prstGeom prst="rect">
            <a:avLst/>
          </a:prstGeom>
        </p:spPr>
        <p:txBody>
          <a:bodyPr wrap="square">
            <a:spAutoFit/>
          </a:bodyPr>
          <a:lstStyle/>
          <a:p>
            <a:pPr>
              <a:spcAft>
                <a:spcPts val="2400"/>
              </a:spcAft>
            </a:pPr>
            <a:r>
              <a:rPr lang="tr-TR" sz="2800" b="1" u="sng" dirty="0" err="1" smtClean="0">
                <a:solidFill>
                  <a:srgbClr val="FF0000"/>
                </a:solidFill>
                <a:effectLst>
                  <a:outerShdw blurRad="38100" dist="38100" dir="2700000" algn="tl">
                    <a:srgbClr val="000000"/>
                  </a:outerShdw>
                </a:effectLst>
                <a:sym typeface="Marlett" pitchFamily="2" charset="2"/>
              </a:rPr>
              <a:t>Pentajanın</a:t>
            </a:r>
            <a:r>
              <a:rPr lang="tr-TR" sz="2800" b="1" u="sng" dirty="0" smtClean="0">
                <a:solidFill>
                  <a:srgbClr val="FF0000"/>
                </a:solidFill>
                <a:effectLst>
                  <a:outerShdw blurRad="38100" dist="38100" dir="2700000" algn="tl">
                    <a:srgbClr val="000000"/>
                  </a:outerShdw>
                </a:effectLst>
                <a:sym typeface="Marlett" pitchFamily="2" charset="2"/>
              </a:rPr>
              <a:t> Elma </a:t>
            </a:r>
            <a:r>
              <a:rPr lang="tr-TR" sz="2800" b="1" u="sng" dirty="0" err="1" smtClean="0">
                <a:solidFill>
                  <a:srgbClr val="FF0000"/>
                </a:solidFill>
                <a:effectLst>
                  <a:outerShdw blurRad="38100" dist="38100" dir="2700000" algn="tl">
                    <a:srgbClr val="000000"/>
                  </a:outerShdw>
                </a:effectLst>
                <a:sym typeface="Marlett" pitchFamily="2" charset="2"/>
              </a:rPr>
              <a:t>içkurduna</a:t>
            </a:r>
            <a:r>
              <a:rPr lang="tr-TR" sz="2800" b="1" u="sng" dirty="0" smtClean="0">
                <a:solidFill>
                  <a:srgbClr val="FF0000"/>
                </a:solidFill>
                <a:effectLst>
                  <a:outerShdw blurRad="38100" dist="38100" dir="2700000" algn="tl">
                    <a:srgbClr val="000000"/>
                  </a:outerShdw>
                </a:effectLst>
                <a:sym typeface="Marlett" pitchFamily="2" charset="2"/>
              </a:rPr>
              <a:t> etkisi:</a:t>
            </a:r>
            <a:endParaRPr lang="tr-TR" sz="2800" b="1" u="sng" dirty="0" smtClean="0">
              <a:solidFill>
                <a:srgbClr val="FF0000"/>
              </a:solidFill>
              <a:effectLst>
                <a:outerShdw blurRad="38100" dist="38100" dir="2700000" algn="tl">
                  <a:srgbClr val="000000"/>
                </a:outerShdw>
              </a:effectLst>
              <a:sym typeface="Marlett" pitchFamily="2" charset="2"/>
            </a:endParaRPr>
          </a:p>
          <a:p>
            <a:pPr>
              <a:spcAft>
                <a:spcPts val="2400"/>
              </a:spcAft>
              <a:buFont typeface="Wingdings" panose="05000000000000000000" pitchFamily="2" charset="2"/>
              <a:buChar char="Ø"/>
            </a:pPr>
            <a:r>
              <a:rPr lang="tr-TR" sz="2800" dirty="0" smtClean="0"/>
              <a:t> Test </a:t>
            </a:r>
            <a:r>
              <a:rPr lang="tr-TR" sz="2800" dirty="0"/>
              <a:t>edilen ‘</a:t>
            </a:r>
            <a:r>
              <a:rPr lang="tr-TR" sz="2800" dirty="0" err="1"/>
              <a:t>Pentajan</a:t>
            </a:r>
            <a:r>
              <a:rPr lang="tr-TR" sz="2800" dirty="0"/>
              <a:t>’ adlı ürünün, </a:t>
            </a:r>
            <a:r>
              <a:rPr lang="tr-TR" sz="2800" dirty="0" smtClean="0"/>
              <a:t>Elma </a:t>
            </a:r>
            <a:r>
              <a:rPr lang="tr-TR" sz="2800" dirty="0" err="1" smtClean="0"/>
              <a:t>içkurdu</a:t>
            </a:r>
            <a:r>
              <a:rPr lang="tr-TR" sz="2800" dirty="0" smtClean="0"/>
              <a:t> </a:t>
            </a:r>
            <a:r>
              <a:rPr lang="tr-TR" sz="2800" i="1" dirty="0" err="1" smtClean="0"/>
              <a:t>Cydia</a:t>
            </a:r>
            <a:r>
              <a:rPr lang="tr-TR" sz="2800" i="1" dirty="0" smtClean="0"/>
              <a:t> </a:t>
            </a:r>
            <a:r>
              <a:rPr lang="tr-TR" sz="2800" i="1" dirty="0" err="1" smtClean="0"/>
              <a:t>pomonella</a:t>
            </a:r>
            <a:r>
              <a:rPr lang="tr-TR" sz="2800" dirty="0" err="1" smtClean="0"/>
              <a:t>’ya</a:t>
            </a:r>
            <a:r>
              <a:rPr lang="tr-TR" sz="2800" dirty="0" smtClean="0"/>
              <a:t> da etkisinin olduğu görülmüştür. </a:t>
            </a:r>
          </a:p>
          <a:p>
            <a:pPr>
              <a:spcAft>
                <a:spcPts val="2400"/>
              </a:spcAft>
              <a:buFont typeface="Wingdings" panose="05000000000000000000" pitchFamily="2" charset="2"/>
              <a:buChar char="Ø"/>
            </a:pPr>
            <a:r>
              <a:rPr lang="tr-TR" sz="2800" dirty="0" smtClean="0"/>
              <a:t> </a:t>
            </a:r>
            <a:r>
              <a:rPr lang="tr-TR" sz="2800" dirty="0" smtClean="0"/>
              <a:t>Elma </a:t>
            </a:r>
            <a:r>
              <a:rPr lang="tr-TR" sz="2800" dirty="0" err="1" smtClean="0"/>
              <a:t>içkurdunun</a:t>
            </a:r>
            <a:r>
              <a:rPr lang="tr-TR" sz="2800" dirty="0" smtClean="0"/>
              <a:t> ilk meyve bulaşıklığının görüldüğü Haziran başından itibaren yapılan sayımlar Çizelgede verilmiştir.</a:t>
            </a:r>
            <a:endParaRPr lang="tr-TR" sz="2800" dirty="0"/>
          </a:p>
        </p:txBody>
      </p:sp>
    </p:spTree>
    <p:extLst>
      <p:ext uri="{BB962C8B-B14F-4D97-AF65-F5344CB8AC3E}">
        <p14:creationId xmlns:p14="http://schemas.microsoft.com/office/powerpoint/2010/main" xmlns="" val="55565676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1484784"/>
            <a:ext cx="8669917" cy="338554"/>
          </a:xfrm>
          <a:prstGeom prst="rect">
            <a:avLst/>
          </a:prstGeom>
          <a:solidFill>
            <a:schemeClr val="bg1"/>
          </a:solidFill>
        </p:spPr>
        <p:txBody>
          <a:bodyPr wrap="square">
            <a:spAutoFit/>
          </a:bodyPr>
          <a:lstStyle/>
          <a:p>
            <a:r>
              <a:rPr lang="tr-TR" sz="1600" b="1" dirty="0" smtClean="0">
                <a:solidFill>
                  <a:srgbClr val="FF0000"/>
                </a:solidFill>
              </a:rPr>
              <a:t>Çizelge.</a:t>
            </a:r>
            <a:r>
              <a:rPr lang="tr-TR" sz="1600" dirty="0" smtClean="0"/>
              <a:t> </a:t>
            </a:r>
            <a:r>
              <a:rPr lang="tr-TR" sz="1600" dirty="0" err="1" smtClean="0"/>
              <a:t>Pentajan</a:t>
            </a:r>
            <a:r>
              <a:rPr lang="tr-TR" sz="1600" dirty="0" smtClean="0"/>
              <a:t> adlı ürünün Elma </a:t>
            </a:r>
            <a:r>
              <a:rPr lang="tr-TR" sz="1600" dirty="0" err="1" smtClean="0"/>
              <a:t>içkurdu</a:t>
            </a:r>
            <a:r>
              <a:rPr lang="tr-TR" sz="1600" dirty="0" smtClean="0"/>
              <a:t> </a:t>
            </a:r>
            <a:r>
              <a:rPr lang="tr-TR" sz="1600" i="1" dirty="0" err="1" smtClean="0"/>
              <a:t>Cydia</a:t>
            </a:r>
            <a:r>
              <a:rPr lang="tr-TR" sz="1600" i="1" dirty="0" smtClean="0"/>
              <a:t> </a:t>
            </a:r>
            <a:r>
              <a:rPr lang="tr-TR" sz="1600" i="1" dirty="0" err="1" smtClean="0"/>
              <a:t>pomonella</a:t>
            </a:r>
            <a:r>
              <a:rPr lang="tr-TR" sz="1600" dirty="0" err="1" smtClean="0"/>
              <a:t>’nın</a:t>
            </a:r>
            <a:r>
              <a:rPr lang="tr-TR" sz="1600" dirty="0" smtClean="0"/>
              <a:t> bulaşma oranına etkisi</a:t>
            </a:r>
            <a:endParaRPr lang="tr-TR" sz="1600" dirty="0"/>
          </a:p>
        </p:txBody>
      </p:sp>
      <p:graphicFrame>
        <p:nvGraphicFramePr>
          <p:cNvPr id="5" name="4 Tablo"/>
          <p:cNvGraphicFramePr>
            <a:graphicFrameLocks noGrp="1"/>
          </p:cNvGraphicFramePr>
          <p:nvPr/>
        </p:nvGraphicFramePr>
        <p:xfrm>
          <a:off x="179512" y="2492896"/>
          <a:ext cx="8820470" cy="2834640"/>
        </p:xfrm>
        <a:graphic>
          <a:graphicData uri="http://schemas.openxmlformats.org/drawingml/2006/table">
            <a:tbl>
              <a:tblPr firstRow="1" bandRow="1">
                <a:tableStyleId>{5C22544A-7EE6-4342-B048-85BDC9FD1C3A}</a:tableStyleId>
              </a:tblPr>
              <a:tblGrid>
                <a:gridCol w="882047"/>
                <a:gridCol w="882047"/>
                <a:gridCol w="882047"/>
                <a:gridCol w="882047"/>
                <a:gridCol w="882047"/>
                <a:gridCol w="882047"/>
                <a:gridCol w="882047"/>
                <a:gridCol w="882047"/>
                <a:gridCol w="882047"/>
                <a:gridCol w="882047"/>
              </a:tblGrid>
              <a:tr h="576064">
                <a:tc>
                  <a:txBody>
                    <a:bodyPr/>
                    <a:lstStyle/>
                    <a:p>
                      <a:r>
                        <a:rPr lang="tr-TR" dirty="0" smtClean="0">
                          <a:solidFill>
                            <a:schemeClr val="tx1"/>
                          </a:solidFill>
                        </a:rPr>
                        <a:t>Muameleler</a:t>
                      </a:r>
                      <a:endParaRPr lang="tr-TR" dirty="0">
                        <a:solidFill>
                          <a:schemeClr val="tx1"/>
                        </a:solidFill>
                      </a:endParaRPr>
                    </a:p>
                  </a:txBody>
                  <a:tcPr/>
                </a:tc>
                <a:tc gridSpan="9">
                  <a:txBody>
                    <a:bodyPr/>
                    <a:lstStyle/>
                    <a:p>
                      <a:pPr algn="ctr"/>
                      <a:r>
                        <a:rPr lang="tr-TR" dirty="0" smtClean="0">
                          <a:solidFill>
                            <a:schemeClr val="tx1"/>
                          </a:solidFill>
                        </a:rPr>
                        <a:t>Elma </a:t>
                      </a:r>
                      <a:r>
                        <a:rPr lang="tr-TR" dirty="0" err="1" smtClean="0">
                          <a:solidFill>
                            <a:schemeClr val="tx1"/>
                          </a:solidFill>
                        </a:rPr>
                        <a:t>içkurdu</a:t>
                      </a:r>
                      <a:r>
                        <a:rPr lang="tr-TR" dirty="0" smtClean="0">
                          <a:solidFill>
                            <a:schemeClr val="tx1"/>
                          </a:solidFill>
                        </a:rPr>
                        <a:t> ile bulaşık ortalama meyve sayısı (%)</a:t>
                      </a:r>
                    </a:p>
                    <a:p>
                      <a:r>
                        <a:rPr lang="tr-TR" sz="1000" dirty="0" smtClean="0">
                          <a:solidFill>
                            <a:schemeClr val="tx1"/>
                          </a:solidFill>
                        </a:rPr>
                        <a:t>02/06/2019        09/06/2019       16/06/2019        23/06/2019        30/06/2019      07/07/2019        14/07/2019       21/07/2019      28/07/2019</a:t>
                      </a:r>
                      <a:endParaRPr lang="tr-TR" sz="1000" dirty="0">
                        <a:solidFill>
                          <a:schemeClr val="tx1"/>
                        </a:solidFill>
                      </a:endParaRP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576064">
                <a:tc>
                  <a:txBody>
                    <a:bodyPr/>
                    <a:lstStyle/>
                    <a:p>
                      <a:r>
                        <a:rPr lang="tr-TR" dirty="0" err="1" smtClean="0"/>
                        <a:t>Pentajan</a:t>
                      </a:r>
                      <a:endParaRPr lang="tr-TR" dirty="0"/>
                    </a:p>
                  </a:txBody>
                  <a:tcPr/>
                </a:tc>
                <a:tc>
                  <a:txBody>
                    <a:bodyPr/>
                    <a:lstStyle/>
                    <a:p>
                      <a:pPr algn="ctr"/>
                      <a:r>
                        <a:rPr lang="tr-TR" dirty="0" smtClean="0"/>
                        <a:t>0</a:t>
                      </a:r>
                      <a:endParaRPr lang="tr-TR" dirty="0"/>
                    </a:p>
                  </a:txBody>
                  <a:tcPr/>
                </a:tc>
                <a:tc>
                  <a:txBody>
                    <a:bodyPr/>
                    <a:lstStyle/>
                    <a:p>
                      <a:pPr algn="ctr"/>
                      <a:r>
                        <a:rPr lang="tr-TR" dirty="0" smtClean="0"/>
                        <a:t>1</a:t>
                      </a:r>
                      <a:endParaRPr lang="tr-TR" dirty="0"/>
                    </a:p>
                  </a:txBody>
                  <a:tcPr/>
                </a:tc>
                <a:tc>
                  <a:txBody>
                    <a:bodyPr/>
                    <a:lstStyle/>
                    <a:p>
                      <a:pPr algn="ctr"/>
                      <a:r>
                        <a:rPr lang="tr-TR" dirty="0" smtClean="0"/>
                        <a:t>3</a:t>
                      </a:r>
                      <a:endParaRPr lang="tr-TR" dirty="0"/>
                    </a:p>
                  </a:txBody>
                  <a:tcPr/>
                </a:tc>
                <a:tc>
                  <a:txBody>
                    <a:bodyPr/>
                    <a:lstStyle/>
                    <a:p>
                      <a:pPr algn="ctr"/>
                      <a:r>
                        <a:rPr lang="tr-TR" dirty="0" smtClean="0"/>
                        <a:t>2</a:t>
                      </a:r>
                      <a:endParaRPr lang="tr-TR" dirty="0"/>
                    </a:p>
                  </a:txBody>
                  <a:tcPr/>
                </a:tc>
                <a:tc>
                  <a:txBody>
                    <a:bodyPr/>
                    <a:lstStyle/>
                    <a:p>
                      <a:pPr algn="ctr"/>
                      <a:r>
                        <a:rPr lang="tr-TR" dirty="0" smtClean="0"/>
                        <a:t>4</a:t>
                      </a:r>
                      <a:endParaRPr lang="tr-TR" dirty="0"/>
                    </a:p>
                  </a:txBody>
                  <a:tcPr/>
                </a:tc>
                <a:tc>
                  <a:txBody>
                    <a:bodyPr/>
                    <a:lstStyle/>
                    <a:p>
                      <a:pPr algn="ctr"/>
                      <a:r>
                        <a:rPr lang="tr-TR" dirty="0" smtClean="0"/>
                        <a:t>2</a:t>
                      </a:r>
                      <a:endParaRPr lang="tr-TR" dirty="0"/>
                    </a:p>
                  </a:txBody>
                  <a:tcPr/>
                </a:tc>
                <a:tc>
                  <a:txBody>
                    <a:bodyPr/>
                    <a:lstStyle/>
                    <a:p>
                      <a:pPr algn="ctr"/>
                      <a:r>
                        <a:rPr lang="tr-TR" dirty="0" smtClean="0"/>
                        <a:t>3</a:t>
                      </a:r>
                      <a:endParaRPr lang="tr-TR" dirty="0"/>
                    </a:p>
                  </a:txBody>
                  <a:tcPr/>
                </a:tc>
                <a:tc>
                  <a:txBody>
                    <a:bodyPr/>
                    <a:lstStyle/>
                    <a:p>
                      <a:pPr algn="ctr"/>
                      <a:r>
                        <a:rPr lang="tr-TR" dirty="0" smtClean="0"/>
                        <a:t>2</a:t>
                      </a:r>
                      <a:endParaRPr lang="tr-TR" dirty="0"/>
                    </a:p>
                  </a:txBody>
                  <a:tcPr/>
                </a:tc>
                <a:tc>
                  <a:txBody>
                    <a:bodyPr/>
                    <a:lstStyle/>
                    <a:p>
                      <a:pPr algn="ctr"/>
                      <a:r>
                        <a:rPr lang="tr-TR" dirty="0" smtClean="0"/>
                        <a:t>1</a:t>
                      </a:r>
                      <a:endParaRPr lang="tr-TR" dirty="0"/>
                    </a:p>
                  </a:txBody>
                  <a:tcPr/>
                </a:tc>
              </a:tr>
              <a:tr h="576064">
                <a:tc>
                  <a:txBody>
                    <a:bodyPr/>
                    <a:lstStyle/>
                    <a:p>
                      <a:r>
                        <a:rPr lang="tr-TR" dirty="0" err="1" smtClean="0"/>
                        <a:t>Konvensiyonel</a:t>
                      </a:r>
                      <a:endParaRPr lang="tr-TR" dirty="0"/>
                    </a:p>
                  </a:txBody>
                  <a:tcPr/>
                </a:tc>
                <a:tc>
                  <a:txBody>
                    <a:bodyPr/>
                    <a:lstStyle/>
                    <a:p>
                      <a:pPr algn="ctr"/>
                      <a:r>
                        <a:rPr lang="tr-TR" dirty="0" smtClean="0"/>
                        <a:t>0</a:t>
                      </a:r>
                      <a:endParaRPr lang="tr-TR" dirty="0"/>
                    </a:p>
                  </a:txBody>
                  <a:tcPr/>
                </a:tc>
                <a:tc>
                  <a:txBody>
                    <a:bodyPr/>
                    <a:lstStyle/>
                    <a:p>
                      <a:pPr algn="ctr"/>
                      <a:r>
                        <a:rPr lang="tr-TR" dirty="0" smtClean="0"/>
                        <a:t>2</a:t>
                      </a:r>
                      <a:endParaRPr lang="tr-TR" dirty="0"/>
                    </a:p>
                  </a:txBody>
                  <a:tcPr/>
                </a:tc>
                <a:tc>
                  <a:txBody>
                    <a:bodyPr/>
                    <a:lstStyle/>
                    <a:p>
                      <a:pPr algn="ctr"/>
                      <a:r>
                        <a:rPr lang="tr-TR" dirty="0" smtClean="0"/>
                        <a:t>6</a:t>
                      </a:r>
                      <a:endParaRPr lang="tr-TR" dirty="0"/>
                    </a:p>
                  </a:txBody>
                  <a:tcPr/>
                </a:tc>
                <a:tc>
                  <a:txBody>
                    <a:bodyPr/>
                    <a:lstStyle/>
                    <a:p>
                      <a:pPr algn="ctr"/>
                      <a:r>
                        <a:rPr lang="tr-TR" dirty="0" smtClean="0"/>
                        <a:t>5</a:t>
                      </a:r>
                      <a:endParaRPr lang="tr-TR" dirty="0"/>
                    </a:p>
                  </a:txBody>
                  <a:tcPr/>
                </a:tc>
                <a:tc>
                  <a:txBody>
                    <a:bodyPr/>
                    <a:lstStyle/>
                    <a:p>
                      <a:pPr algn="ctr"/>
                      <a:r>
                        <a:rPr lang="tr-TR" dirty="0" smtClean="0"/>
                        <a:t>8</a:t>
                      </a:r>
                      <a:endParaRPr lang="tr-TR" dirty="0"/>
                    </a:p>
                  </a:txBody>
                  <a:tcPr/>
                </a:tc>
                <a:tc>
                  <a:txBody>
                    <a:bodyPr/>
                    <a:lstStyle/>
                    <a:p>
                      <a:pPr algn="ctr"/>
                      <a:r>
                        <a:rPr lang="tr-TR" dirty="0" smtClean="0"/>
                        <a:t>6</a:t>
                      </a:r>
                      <a:endParaRPr lang="tr-TR" dirty="0"/>
                    </a:p>
                  </a:txBody>
                  <a:tcPr/>
                </a:tc>
                <a:tc>
                  <a:txBody>
                    <a:bodyPr/>
                    <a:lstStyle/>
                    <a:p>
                      <a:pPr algn="ctr"/>
                      <a:r>
                        <a:rPr lang="tr-TR" dirty="0" smtClean="0"/>
                        <a:t>11</a:t>
                      </a:r>
                      <a:endParaRPr lang="tr-TR" dirty="0"/>
                    </a:p>
                  </a:txBody>
                  <a:tcPr/>
                </a:tc>
                <a:tc>
                  <a:txBody>
                    <a:bodyPr/>
                    <a:lstStyle/>
                    <a:p>
                      <a:pPr algn="ctr"/>
                      <a:r>
                        <a:rPr lang="tr-TR" dirty="0" smtClean="0"/>
                        <a:t>8</a:t>
                      </a:r>
                      <a:endParaRPr lang="tr-TR" dirty="0"/>
                    </a:p>
                  </a:txBody>
                  <a:tcPr/>
                </a:tc>
                <a:tc>
                  <a:txBody>
                    <a:bodyPr/>
                    <a:lstStyle/>
                    <a:p>
                      <a:pPr algn="ctr"/>
                      <a:r>
                        <a:rPr lang="tr-TR" dirty="0" smtClean="0"/>
                        <a:t>9</a:t>
                      </a:r>
                      <a:endParaRPr lang="tr-TR" dirty="0"/>
                    </a:p>
                  </a:txBody>
                  <a:tcPr/>
                </a:tc>
              </a:tr>
              <a:tr h="576064">
                <a:tc>
                  <a:txBody>
                    <a:bodyPr/>
                    <a:lstStyle/>
                    <a:p>
                      <a:r>
                        <a:rPr lang="tr-TR" dirty="0" smtClean="0"/>
                        <a:t>Muamelesiz</a:t>
                      </a:r>
                      <a:endParaRPr lang="tr-TR" dirty="0"/>
                    </a:p>
                  </a:txBody>
                  <a:tcPr/>
                </a:tc>
                <a:tc>
                  <a:txBody>
                    <a:bodyPr/>
                    <a:lstStyle/>
                    <a:p>
                      <a:pPr algn="ctr"/>
                      <a:r>
                        <a:rPr lang="tr-TR" dirty="0" smtClean="0"/>
                        <a:t>2</a:t>
                      </a:r>
                      <a:endParaRPr lang="tr-TR" dirty="0"/>
                    </a:p>
                  </a:txBody>
                  <a:tcPr/>
                </a:tc>
                <a:tc>
                  <a:txBody>
                    <a:bodyPr/>
                    <a:lstStyle/>
                    <a:p>
                      <a:pPr algn="ctr"/>
                      <a:r>
                        <a:rPr lang="tr-TR" dirty="0" smtClean="0"/>
                        <a:t>4</a:t>
                      </a:r>
                      <a:endParaRPr lang="tr-TR" dirty="0"/>
                    </a:p>
                  </a:txBody>
                  <a:tcPr/>
                </a:tc>
                <a:tc>
                  <a:txBody>
                    <a:bodyPr/>
                    <a:lstStyle/>
                    <a:p>
                      <a:pPr algn="ctr"/>
                      <a:r>
                        <a:rPr lang="tr-TR" dirty="0" smtClean="0"/>
                        <a:t>7</a:t>
                      </a:r>
                      <a:endParaRPr lang="tr-TR" dirty="0"/>
                    </a:p>
                  </a:txBody>
                  <a:tcPr/>
                </a:tc>
                <a:tc>
                  <a:txBody>
                    <a:bodyPr/>
                    <a:lstStyle/>
                    <a:p>
                      <a:pPr algn="ctr"/>
                      <a:r>
                        <a:rPr lang="tr-TR" dirty="0" smtClean="0"/>
                        <a:t>9</a:t>
                      </a:r>
                      <a:endParaRPr lang="tr-TR" dirty="0"/>
                    </a:p>
                  </a:txBody>
                  <a:tcPr/>
                </a:tc>
                <a:tc>
                  <a:txBody>
                    <a:bodyPr/>
                    <a:lstStyle/>
                    <a:p>
                      <a:pPr algn="ctr"/>
                      <a:r>
                        <a:rPr lang="tr-TR" dirty="0" smtClean="0"/>
                        <a:t>6</a:t>
                      </a:r>
                      <a:endParaRPr lang="tr-TR" dirty="0"/>
                    </a:p>
                  </a:txBody>
                  <a:tcPr/>
                </a:tc>
                <a:tc>
                  <a:txBody>
                    <a:bodyPr/>
                    <a:lstStyle/>
                    <a:p>
                      <a:pPr algn="ctr"/>
                      <a:r>
                        <a:rPr lang="tr-TR" dirty="0" smtClean="0"/>
                        <a:t>12</a:t>
                      </a:r>
                      <a:endParaRPr lang="tr-TR" dirty="0"/>
                    </a:p>
                  </a:txBody>
                  <a:tcPr/>
                </a:tc>
                <a:tc>
                  <a:txBody>
                    <a:bodyPr/>
                    <a:lstStyle/>
                    <a:p>
                      <a:pPr algn="ctr"/>
                      <a:r>
                        <a:rPr lang="tr-TR" dirty="0" smtClean="0"/>
                        <a:t>17</a:t>
                      </a:r>
                      <a:endParaRPr lang="tr-TR" dirty="0"/>
                    </a:p>
                  </a:txBody>
                  <a:tcPr/>
                </a:tc>
                <a:tc>
                  <a:txBody>
                    <a:bodyPr/>
                    <a:lstStyle/>
                    <a:p>
                      <a:pPr algn="ctr"/>
                      <a:r>
                        <a:rPr lang="tr-TR" dirty="0" smtClean="0"/>
                        <a:t>14</a:t>
                      </a:r>
                      <a:endParaRPr lang="tr-TR" dirty="0"/>
                    </a:p>
                  </a:txBody>
                  <a:tcPr/>
                </a:tc>
                <a:tc>
                  <a:txBody>
                    <a:bodyPr/>
                    <a:lstStyle/>
                    <a:p>
                      <a:pPr algn="ctr"/>
                      <a:r>
                        <a:rPr lang="tr-TR" dirty="0" smtClean="0"/>
                        <a:t>21</a:t>
                      </a:r>
                      <a:endParaRPr lang="tr-TR" dirty="0"/>
                    </a:p>
                  </a:txBody>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124744"/>
            <a:ext cx="8199050" cy="3724096"/>
          </a:xfrm>
          <a:prstGeom prst="rect">
            <a:avLst/>
          </a:prstGeom>
        </p:spPr>
        <p:txBody>
          <a:bodyPr wrap="square">
            <a:spAutoFit/>
          </a:bodyPr>
          <a:lstStyle/>
          <a:p>
            <a:pPr>
              <a:spcAft>
                <a:spcPts val="2400"/>
              </a:spcAft>
            </a:pPr>
            <a:r>
              <a:rPr lang="tr-TR" sz="2800" b="1" u="sng" dirty="0" err="1" smtClean="0">
                <a:solidFill>
                  <a:srgbClr val="FF0000"/>
                </a:solidFill>
                <a:effectLst>
                  <a:outerShdw blurRad="38100" dist="38100" dir="2700000" algn="tl">
                    <a:srgbClr val="000000"/>
                  </a:outerShdw>
                </a:effectLst>
                <a:sym typeface="Marlett" pitchFamily="2" charset="2"/>
              </a:rPr>
              <a:t>Pentajanın</a:t>
            </a:r>
            <a:r>
              <a:rPr lang="tr-TR" sz="2800" b="1" u="sng" dirty="0" smtClean="0">
                <a:solidFill>
                  <a:srgbClr val="FF0000"/>
                </a:solidFill>
                <a:effectLst>
                  <a:outerShdw blurRad="38100" dist="38100" dir="2700000" algn="tl">
                    <a:srgbClr val="000000"/>
                  </a:outerShdw>
                </a:effectLst>
                <a:sym typeface="Marlett" pitchFamily="2" charset="2"/>
              </a:rPr>
              <a:t> Elma </a:t>
            </a:r>
            <a:r>
              <a:rPr lang="tr-TR" sz="2800" b="1" u="sng" dirty="0" err="1" smtClean="0">
                <a:solidFill>
                  <a:srgbClr val="FF0000"/>
                </a:solidFill>
                <a:effectLst>
                  <a:outerShdw blurRad="38100" dist="38100" dir="2700000" algn="tl">
                    <a:srgbClr val="000000"/>
                  </a:outerShdw>
                </a:effectLst>
                <a:sym typeface="Marlett" pitchFamily="2" charset="2"/>
              </a:rPr>
              <a:t>karalekesine</a:t>
            </a:r>
            <a:r>
              <a:rPr lang="tr-TR" sz="2800" b="1" u="sng" dirty="0" smtClean="0">
                <a:solidFill>
                  <a:srgbClr val="FF0000"/>
                </a:solidFill>
                <a:effectLst>
                  <a:outerShdw blurRad="38100" dist="38100" dir="2700000" algn="tl">
                    <a:srgbClr val="000000"/>
                  </a:outerShdw>
                </a:effectLst>
                <a:sym typeface="Marlett" pitchFamily="2" charset="2"/>
              </a:rPr>
              <a:t> etkisi:</a:t>
            </a:r>
            <a:endParaRPr lang="tr-TR" sz="2800" b="1" u="sng" dirty="0" smtClean="0">
              <a:solidFill>
                <a:srgbClr val="FF0000"/>
              </a:solidFill>
              <a:effectLst>
                <a:outerShdw blurRad="38100" dist="38100" dir="2700000" algn="tl">
                  <a:srgbClr val="000000"/>
                </a:outerShdw>
              </a:effectLst>
              <a:sym typeface="Marlett" pitchFamily="2" charset="2"/>
            </a:endParaRPr>
          </a:p>
          <a:p>
            <a:pPr>
              <a:spcAft>
                <a:spcPts val="2400"/>
              </a:spcAft>
              <a:buFont typeface="Wingdings" panose="05000000000000000000" pitchFamily="2" charset="2"/>
              <a:buChar char="Ø"/>
            </a:pPr>
            <a:r>
              <a:rPr lang="tr-TR" sz="2800" dirty="0" smtClean="0"/>
              <a:t> Test </a:t>
            </a:r>
            <a:r>
              <a:rPr lang="tr-TR" sz="2800" dirty="0"/>
              <a:t>edilen ‘</a:t>
            </a:r>
            <a:r>
              <a:rPr lang="tr-TR" sz="2800" dirty="0" err="1"/>
              <a:t>Pentajan</a:t>
            </a:r>
            <a:r>
              <a:rPr lang="tr-TR" sz="2800" dirty="0"/>
              <a:t>’ adlı ürünün, </a:t>
            </a:r>
            <a:r>
              <a:rPr lang="tr-TR" sz="2800" dirty="0" smtClean="0"/>
              <a:t>Elma </a:t>
            </a:r>
            <a:r>
              <a:rPr lang="tr-TR" sz="2800" dirty="0" err="1" smtClean="0"/>
              <a:t>karalekesi</a:t>
            </a:r>
            <a:r>
              <a:rPr lang="tr-TR" sz="2800" dirty="0" smtClean="0"/>
              <a:t> </a:t>
            </a:r>
            <a:r>
              <a:rPr lang="tr-TR" sz="2800" i="1" dirty="0" err="1" smtClean="0"/>
              <a:t>Venturia</a:t>
            </a:r>
            <a:r>
              <a:rPr lang="tr-TR" sz="2800" i="1" dirty="0" smtClean="0"/>
              <a:t> </a:t>
            </a:r>
            <a:r>
              <a:rPr lang="tr-TR" sz="2800" i="1" dirty="0" err="1" smtClean="0"/>
              <a:t>inaequalis</a:t>
            </a:r>
            <a:r>
              <a:rPr lang="tr-TR" sz="2800" dirty="0" err="1" smtClean="0"/>
              <a:t>’e</a:t>
            </a:r>
            <a:r>
              <a:rPr lang="tr-TR" sz="2800" dirty="0" smtClean="0"/>
              <a:t> de etkisinin olduğu görülmüştür. </a:t>
            </a:r>
          </a:p>
          <a:p>
            <a:pPr>
              <a:spcAft>
                <a:spcPts val="2400"/>
              </a:spcAft>
              <a:buFont typeface="Wingdings" panose="05000000000000000000" pitchFamily="2" charset="2"/>
              <a:buChar char="Ø"/>
            </a:pPr>
            <a:r>
              <a:rPr lang="tr-TR" sz="2800" dirty="0" smtClean="0"/>
              <a:t> </a:t>
            </a:r>
            <a:r>
              <a:rPr lang="tr-TR" sz="2800" dirty="0" smtClean="0"/>
              <a:t>Elma </a:t>
            </a:r>
            <a:r>
              <a:rPr lang="tr-TR" sz="2800" dirty="0" err="1" smtClean="0"/>
              <a:t>karalekesi’nin</a:t>
            </a:r>
            <a:r>
              <a:rPr lang="tr-TR" sz="2800" dirty="0" smtClean="0"/>
              <a:t> ilk meyve bulaşıklığının görüldüğü Haziran başından itibaren yapılan sayımlar Çizelgede verilmiştir.</a:t>
            </a:r>
            <a:endParaRPr lang="tr-TR" sz="2800" dirty="0"/>
          </a:p>
        </p:txBody>
      </p:sp>
    </p:spTree>
    <p:extLst>
      <p:ext uri="{BB962C8B-B14F-4D97-AF65-F5344CB8AC3E}">
        <p14:creationId xmlns:p14="http://schemas.microsoft.com/office/powerpoint/2010/main" xmlns="" val="55565676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1484784"/>
            <a:ext cx="8669917" cy="338554"/>
          </a:xfrm>
          <a:prstGeom prst="rect">
            <a:avLst/>
          </a:prstGeom>
          <a:solidFill>
            <a:schemeClr val="bg1"/>
          </a:solidFill>
        </p:spPr>
        <p:txBody>
          <a:bodyPr wrap="square">
            <a:spAutoFit/>
          </a:bodyPr>
          <a:lstStyle/>
          <a:p>
            <a:r>
              <a:rPr lang="tr-TR" sz="1600" b="1" dirty="0" smtClean="0">
                <a:solidFill>
                  <a:srgbClr val="FF0000"/>
                </a:solidFill>
              </a:rPr>
              <a:t>Çizelge.</a:t>
            </a:r>
            <a:r>
              <a:rPr lang="tr-TR" sz="1600" dirty="0" smtClean="0"/>
              <a:t> </a:t>
            </a:r>
            <a:r>
              <a:rPr lang="tr-TR" sz="1600" dirty="0" err="1" smtClean="0"/>
              <a:t>Pentajan</a:t>
            </a:r>
            <a:r>
              <a:rPr lang="tr-TR" sz="1600" dirty="0" smtClean="0"/>
              <a:t> adlı ürünün Elma </a:t>
            </a:r>
            <a:r>
              <a:rPr lang="tr-TR" sz="1600" dirty="0" err="1" smtClean="0"/>
              <a:t>karalekesi</a:t>
            </a:r>
            <a:r>
              <a:rPr lang="tr-TR" sz="1600" dirty="0" smtClean="0"/>
              <a:t> </a:t>
            </a:r>
            <a:r>
              <a:rPr lang="tr-TR" sz="1600" i="1" dirty="0" err="1" smtClean="0"/>
              <a:t>Venturia</a:t>
            </a:r>
            <a:r>
              <a:rPr lang="tr-TR" sz="1600" i="1" dirty="0" smtClean="0"/>
              <a:t> </a:t>
            </a:r>
            <a:r>
              <a:rPr lang="tr-TR" sz="1600" i="1" dirty="0" err="1" smtClean="0"/>
              <a:t>inaequalis</a:t>
            </a:r>
            <a:r>
              <a:rPr lang="tr-TR" sz="1600" dirty="0" err="1" smtClean="0"/>
              <a:t>’in</a:t>
            </a:r>
            <a:r>
              <a:rPr lang="tr-TR" sz="1600" dirty="0" smtClean="0"/>
              <a:t> bulaşma oranına etkisi</a:t>
            </a:r>
            <a:endParaRPr lang="tr-TR" sz="1600" dirty="0"/>
          </a:p>
        </p:txBody>
      </p:sp>
      <p:graphicFrame>
        <p:nvGraphicFramePr>
          <p:cNvPr id="5" name="4 Tablo"/>
          <p:cNvGraphicFramePr>
            <a:graphicFrameLocks noGrp="1"/>
          </p:cNvGraphicFramePr>
          <p:nvPr/>
        </p:nvGraphicFramePr>
        <p:xfrm>
          <a:off x="179512" y="2492896"/>
          <a:ext cx="8820470" cy="2834640"/>
        </p:xfrm>
        <a:graphic>
          <a:graphicData uri="http://schemas.openxmlformats.org/drawingml/2006/table">
            <a:tbl>
              <a:tblPr firstRow="1" bandRow="1">
                <a:tableStyleId>{5C22544A-7EE6-4342-B048-85BDC9FD1C3A}</a:tableStyleId>
              </a:tblPr>
              <a:tblGrid>
                <a:gridCol w="882047"/>
                <a:gridCol w="882047"/>
                <a:gridCol w="882047"/>
                <a:gridCol w="882047"/>
                <a:gridCol w="882047"/>
                <a:gridCol w="882047"/>
                <a:gridCol w="882047"/>
                <a:gridCol w="882047"/>
                <a:gridCol w="882047"/>
                <a:gridCol w="882047"/>
              </a:tblGrid>
              <a:tr h="576064">
                <a:tc>
                  <a:txBody>
                    <a:bodyPr/>
                    <a:lstStyle/>
                    <a:p>
                      <a:r>
                        <a:rPr lang="tr-TR" dirty="0" smtClean="0">
                          <a:solidFill>
                            <a:schemeClr val="tx1"/>
                          </a:solidFill>
                        </a:rPr>
                        <a:t>Muameleler</a:t>
                      </a:r>
                      <a:endParaRPr lang="tr-TR" dirty="0">
                        <a:solidFill>
                          <a:schemeClr val="tx1"/>
                        </a:solidFill>
                      </a:endParaRPr>
                    </a:p>
                  </a:txBody>
                  <a:tcPr/>
                </a:tc>
                <a:tc gridSpan="9">
                  <a:txBody>
                    <a:bodyPr/>
                    <a:lstStyle/>
                    <a:p>
                      <a:pPr algn="ctr"/>
                      <a:r>
                        <a:rPr lang="tr-TR" dirty="0" smtClean="0">
                          <a:solidFill>
                            <a:schemeClr val="tx1"/>
                          </a:solidFill>
                        </a:rPr>
                        <a:t>Elma </a:t>
                      </a:r>
                      <a:r>
                        <a:rPr lang="tr-TR" dirty="0" err="1" smtClean="0">
                          <a:solidFill>
                            <a:schemeClr val="tx1"/>
                          </a:solidFill>
                        </a:rPr>
                        <a:t>karalekesi</a:t>
                      </a:r>
                      <a:r>
                        <a:rPr lang="tr-TR" dirty="0" smtClean="0">
                          <a:solidFill>
                            <a:schemeClr val="tx1"/>
                          </a:solidFill>
                        </a:rPr>
                        <a:t> ile bulaşık ortalama meyve sayısı (%)</a:t>
                      </a:r>
                    </a:p>
                    <a:p>
                      <a:r>
                        <a:rPr lang="tr-TR" sz="1000" dirty="0" smtClean="0">
                          <a:solidFill>
                            <a:schemeClr val="tx1"/>
                          </a:solidFill>
                        </a:rPr>
                        <a:t>02/06/2019        09/06/2019       16/06/2019        23/06/2019        30/06/2019      07/07/2019        14/07/2019       21/07/2019      28/07/2019</a:t>
                      </a:r>
                      <a:endParaRPr lang="tr-TR" sz="1000" dirty="0">
                        <a:solidFill>
                          <a:schemeClr val="tx1"/>
                        </a:solidFill>
                      </a:endParaRP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576064">
                <a:tc>
                  <a:txBody>
                    <a:bodyPr/>
                    <a:lstStyle/>
                    <a:p>
                      <a:r>
                        <a:rPr lang="tr-TR" dirty="0" err="1" smtClean="0"/>
                        <a:t>Pentajan</a:t>
                      </a:r>
                      <a:endParaRPr lang="tr-TR" dirty="0"/>
                    </a:p>
                  </a:txBody>
                  <a:tcPr/>
                </a:tc>
                <a:tc>
                  <a:txBody>
                    <a:bodyPr/>
                    <a:lstStyle/>
                    <a:p>
                      <a:pPr algn="ctr"/>
                      <a:r>
                        <a:rPr lang="tr-TR" dirty="0" smtClean="0"/>
                        <a:t>2</a:t>
                      </a:r>
                      <a:endParaRPr lang="tr-TR" dirty="0"/>
                    </a:p>
                  </a:txBody>
                  <a:tcPr/>
                </a:tc>
                <a:tc>
                  <a:txBody>
                    <a:bodyPr/>
                    <a:lstStyle/>
                    <a:p>
                      <a:pPr algn="ctr"/>
                      <a:r>
                        <a:rPr lang="tr-TR" dirty="0" smtClean="0"/>
                        <a:t>1</a:t>
                      </a:r>
                      <a:endParaRPr lang="tr-TR" dirty="0"/>
                    </a:p>
                  </a:txBody>
                  <a:tcPr/>
                </a:tc>
                <a:tc>
                  <a:txBody>
                    <a:bodyPr/>
                    <a:lstStyle/>
                    <a:p>
                      <a:pPr algn="ctr"/>
                      <a:r>
                        <a:rPr lang="tr-TR" dirty="0" smtClean="0"/>
                        <a:t>4</a:t>
                      </a:r>
                      <a:endParaRPr lang="tr-TR" dirty="0"/>
                    </a:p>
                  </a:txBody>
                  <a:tcPr/>
                </a:tc>
                <a:tc>
                  <a:txBody>
                    <a:bodyPr/>
                    <a:lstStyle/>
                    <a:p>
                      <a:pPr algn="ctr"/>
                      <a:r>
                        <a:rPr lang="tr-TR" dirty="0" smtClean="0"/>
                        <a:t>6</a:t>
                      </a:r>
                      <a:endParaRPr lang="tr-TR" dirty="0"/>
                    </a:p>
                  </a:txBody>
                  <a:tcPr/>
                </a:tc>
                <a:tc>
                  <a:txBody>
                    <a:bodyPr/>
                    <a:lstStyle/>
                    <a:p>
                      <a:pPr algn="ctr"/>
                      <a:r>
                        <a:rPr lang="tr-TR" dirty="0" smtClean="0"/>
                        <a:t>6</a:t>
                      </a:r>
                      <a:endParaRPr lang="tr-TR" dirty="0"/>
                    </a:p>
                  </a:txBody>
                  <a:tcPr/>
                </a:tc>
                <a:tc>
                  <a:txBody>
                    <a:bodyPr/>
                    <a:lstStyle/>
                    <a:p>
                      <a:pPr algn="ctr"/>
                      <a:r>
                        <a:rPr lang="tr-TR" dirty="0" smtClean="0"/>
                        <a:t>5</a:t>
                      </a:r>
                      <a:endParaRPr lang="tr-TR" dirty="0"/>
                    </a:p>
                  </a:txBody>
                  <a:tcPr/>
                </a:tc>
                <a:tc>
                  <a:txBody>
                    <a:bodyPr/>
                    <a:lstStyle/>
                    <a:p>
                      <a:pPr algn="ctr"/>
                      <a:r>
                        <a:rPr lang="tr-TR" dirty="0" smtClean="0"/>
                        <a:t>8</a:t>
                      </a:r>
                      <a:endParaRPr lang="tr-TR" dirty="0"/>
                    </a:p>
                  </a:txBody>
                  <a:tcPr/>
                </a:tc>
                <a:tc>
                  <a:txBody>
                    <a:bodyPr/>
                    <a:lstStyle/>
                    <a:p>
                      <a:pPr algn="ctr"/>
                      <a:r>
                        <a:rPr lang="tr-TR" dirty="0" smtClean="0"/>
                        <a:t>6</a:t>
                      </a:r>
                      <a:endParaRPr lang="tr-TR" dirty="0"/>
                    </a:p>
                  </a:txBody>
                  <a:tcPr/>
                </a:tc>
                <a:tc>
                  <a:txBody>
                    <a:bodyPr/>
                    <a:lstStyle/>
                    <a:p>
                      <a:pPr algn="ctr"/>
                      <a:r>
                        <a:rPr lang="tr-TR" dirty="0" smtClean="0"/>
                        <a:t>8</a:t>
                      </a:r>
                      <a:endParaRPr lang="tr-TR" dirty="0"/>
                    </a:p>
                  </a:txBody>
                  <a:tcPr/>
                </a:tc>
              </a:tr>
              <a:tr h="576064">
                <a:tc>
                  <a:txBody>
                    <a:bodyPr/>
                    <a:lstStyle/>
                    <a:p>
                      <a:r>
                        <a:rPr lang="tr-TR" dirty="0" err="1" smtClean="0"/>
                        <a:t>Konvensiyonel</a:t>
                      </a:r>
                      <a:endParaRPr lang="tr-TR" dirty="0"/>
                    </a:p>
                  </a:txBody>
                  <a:tcPr/>
                </a:tc>
                <a:tc>
                  <a:txBody>
                    <a:bodyPr/>
                    <a:lstStyle/>
                    <a:p>
                      <a:pPr algn="ctr"/>
                      <a:r>
                        <a:rPr lang="tr-TR" dirty="0" smtClean="0"/>
                        <a:t>4</a:t>
                      </a:r>
                      <a:endParaRPr lang="tr-TR" dirty="0"/>
                    </a:p>
                  </a:txBody>
                  <a:tcPr/>
                </a:tc>
                <a:tc>
                  <a:txBody>
                    <a:bodyPr/>
                    <a:lstStyle/>
                    <a:p>
                      <a:pPr algn="ctr"/>
                      <a:r>
                        <a:rPr lang="tr-TR" dirty="0" smtClean="0"/>
                        <a:t>3</a:t>
                      </a:r>
                      <a:endParaRPr lang="tr-TR" dirty="0"/>
                    </a:p>
                  </a:txBody>
                  <a:tcPr/>
                </a:tc>
                <a:tc>
                  <a:txBody>
                    <a:bodyPr/>
                    <a:lstStyle/>
                    <a:p>
                      <a:pPr algn="ctr"/>
                      <a:r>
                        <a:rPr lang="tr-TR" dirty="0" smtClean="0"/>
                        <a:t>6</a:t>
                      </a:r>
                      <a:endParaRPr lang="tr-TR" dirty="0"/>
                    </a:p>
                  </a:txBody>
                  <a:tcPr/>
                </a:tc>
                <a:tc>
                  <a:txBody>
                    <a:bodyPr/>
                    <a:lstStyle/>
                    <a:p>
                      <a:pPr algn="ctr"/>
                      <a:r>
                        <a:rPr lang="tr-TR" dirty="0" smtClean="0"/>
                        <a:t>9</a:t>
                      </a:r>
                      <a:endParaRPr lang="tr-TR" dirty="0"/>
                    </a:p>
                  </a:txBody>
                  <a:tcPr/>
                </a:tc>
                <a:tc>
                  <a:txBody>
                    <a:bodyPr/>
                    <a:lstStyle/>
                    <a:p>
                      <a:pPr algn="ctr"/>
                      <a:r>
                        <a:rPr lang="tr-TR" dirty="0" smtClean="0"/>
                        <a:t>7</a:t>
                      </a:r>
                      <a:endParaRPr lang="tr-TR" dirty="0"/>
                    </a:p>
                  </a:txBody>
                  <a:tcPr/>
                </a:tc>
                <a:tc>
                  <a:txBody>
                    <a:bodyPr/>
                    <a:lstStyle/>
                    <a:p>
                      <a:pPr algn="ctr"/>
                      <a:r>
                        <a:rPr lang="tr-TR" dirty="0" smtClean="0"/>
                        <a:t>13</a:t>
                      </a:r>
                      <a:endParaRPr lang="tr-TR" dirty="0"/>
                    </a:p>
                  </a:txBody>
                  <a:tcPr/>
                </a:tc>
                <a:tc>
                  <a:txBody>
                    <a:bodyPr/>
                    <a:lstStyle/>
                    <a:p>
                      <a:pPr algn="ctr"/>
                      <a:r>
                        <a:rPr lang="tr-TR" dirty="0" smtClean="0"/>
                        <a:t>14</a:t>
                      </a:r>
                      <a:endParaRPr lang="tr-TR" dirty="0"/>
                    </a:p>
                  </a:txBody>
                  <a:tcPr/>
                </a:tc>
                <a:tc>
                  <a:txBody>
                    <a:bodyPr/>
                    <a:lstStyle/>
                    <a:p>
                      <a:pPr algn="ctr"/>
                      <a:r>
                        <a:rPr lang="tr-TR" dirty="0" smtClean="0"/>
                        <a:t>16</a:t>
                      </a:r>
                      <a:endParaRPr lang="tr-TR" dirty="0"/>
                    </a:p>
                  </a:txBody>
                  <a:tcPr/>
                </a:tc>
                <a:tc>
                  <a:txBody>
                    <a:bodyPr/>
                    <a:lstStyle/>
                    <a:p>
                      <a:pPr algn="ctr"/>
                      <a:r>
                        <a:rPr lang="tr-TR" dirty="0" smtClean="0"/>
                        <a:t>21</a:t>
                      </a:r>
                      <a:endParaRPr lang="tr-TR" dirty="0"/>
                    </a:p>
                  </a:txBody>
                  <a:tcPr/>
                </a:tc>
              </a:tr>
              <a:tr h="576064">
                <a:tc>
                  <a:txBody>
                    <a:bodyPr/>
                    <a:lstStyle/>
                    <a:p>
                      <a:r>
                        <a:rPr lang="tr-TR" dirty="0" smtClean="0"/>
                        <a:t>Muamelesiz</a:t>
                      </a:r>
                      <a:endParaRPr lang="tr-TR" dirty="0"/>
                    </a:p>
                  </a:txBody>
                  <a:tcPr/>
                </a:tc>
                <a:tc>
                  <a:txBody>
                    <a:bodyPr/>
                    <a:lstStyle/>
                    <a:p>
                      <a:pPr algn="ctr"/>
                      <a:r>
                        <a:rPr lang="tr-TR" dirty="0" smtClean="0"/>
                        <a:t>5</a:t>
                      </a:r>
                      <a:endParaRPr lang="tr-TR" dirty="0"/>
                    </a:p>
                  </a:txBody>
                  <a:tcPr/>
                </a:tc>
                <a:tc>
                  <a:txBody>
                    <a:bodyPr/>
                    <a:lstStyle/>
                    <a:p>
                      <a:pPr algn="ctr"/>
                      <a:r>
                        <a:rPr lang="tr-TR" dirty="0" smtClean="0"/>
                        <a:t>8</a:t>
                      </a:r>
                      <a:endParaRPr lang="tr-TR" dirty="0"/>
                    </a:p>
                  </a:txBody>
                  <a:tcPr/>
                </a:tc>
                <a:tc>
                  <a:txBody>
                    <a:bodyPr/>
                    <a:lstStyle/>
                    <a:p>
                      <a:pPr algn="ctr"/>
                      <a:r>
                        <a:rPr lang="tr-TR" dirty="0" smtClean="0"/>
                        <a:t>6</a:t>
                      </a:r>
                      <a:endParaRPr lang="tr-TR" dirty="0"/>
                    </a:p>
                  </a:txBody>
                  <a:tcPr/>
                </a:tc>
                <a:tc>
                  <a:txBody>
                    <a:bodyPr/>
                    <a:lstStyle/>
                    <a:p>
                      <a:pPr algn="ctr"/>
                      <a:r>
                        <a:rPr lang="tr-TR" dirty="0" smtClean="0"/>
                        <a:t>11</a:t>
                      </a:r>
                      <a:endParaRPr lang="tr-TR" dirty="0"/>
                    </a:p>
                  </a:txBody>
                  <a:tcPr/>
                </a:tc>
                <a:tc>
                  <a:txBody>
                    <a:bodyPr/>
                    <a:lstStyle/>
                    <a:p>
                      <a:pPr algn="ctr"/>
                      <a:r>
                        <a:rPr lang="tr-TR" dirty="0" smtClean="0"/>
                        <a:t>14</a:t>
                      </a:r>
                      <a:endParaRPr lang="tr-TR" dirty="0"/>
                    </a:p>
                  </a:txBody>
                  <a:tcPr/>
                </a:tc>
                <a:tc>
                  <a:txBody>
                    <a:bodyPr/>
                    <a:lstStyle/>
                    <a:p>
                      <a:pPr algn="ctr"/>
                      <a:r>
                        <a:rPr lang="tr-TR" dirty="0" smtClean="0"/>
                        <a:t>21</a:t>
                      </a:r>
                      <a:endParaRPr lang="tr-TR" dirty="0"/>
                    </a:p>
                  </a:txBody>
                  <a:tcPr/>
                </a:tc>
                <a:tc>
                  <a:txBody>
                    <a:bodyPr/>
                    <a:lstStyle/>
                    <a:p>
                      <a:pPr algn="ctr"/>
                      <a:r>
                        <a:rPr lang="tr-TR" dirty="0" smtClean="0"/>
                        <a:t>18</a:t>
                      </a:r>
                      <a:endParaRPr lang="tr-TR" dirty="0"/>
                    </a:p>
                  </a:txBody>
                  <a:tcPr/>
                </a:tc>
                <a:tc>
                  <a:txBody>
                    <a:bodyPr/>
                    <a:lstStyle/>
                    <a:p>
                      <a:pPr algn="ctr"/>
                      <a:r>
                        <a:rPr lang="tr-TR" dirty="0" smtClean="0"/>
                        <a:t>24</a:t>
                      </a:r>
                      <a:endParaRPr lang="tr-TR" dirty="0"/>
                    </a:p>
                  </a:txBody>
                  <a:tcPr/>
                </a:tc>
                <a:tc>
                  <a:txBody>
                    <a:bodyPr/>
                    <a:lstStyle/>
                    <a:p>
                      <a:pPr algn="ctr"/>
                      <a:r>
                        <a:rPr lang="tr-TR" dirty="0" smtClean="0"/>
                        <a:t>29</a:t>
                      </a:r>
                      <a:endParaRPr lang="tr-TR" dirty="0"/>
                    </a:p>
                  </a:txBody>
                  <a:tcPr/>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548680"/>
            <a:ext cx="8199050" cy="5016758"/>
          </a:xfrm>
          <a:prstGeom prst="rect">
            <a:avLst/>
          </a:prstGeom>
        </p:spPr>
        <p:txBody>
          <a:bodyPr wrap="square">
            <a:spAutoFit/>
          </a:bodyPr>
          <a:lstStyle/>
          <a:p>
            <a:pPr>
              <a:spcAft>
                <a:spcPts val="2400"/>
              </a:spcAft>
            </a:pPr>
            <a:r>
              <a:rPr lang="tr-TR" sz="2800" b="1" u="sng" dirty="0" smtClean="0">
                <a:solidFill>
                  <a:srgbClr val="FF0000"/>
                </a:solidFill>
                <a:effectLst>
                  <a:outerShdw blurRad="38100" dist="38100" dir="2700000" algn="tl">
                    <a:srgbClr val="000000"/>
                  </a:outerShdw>
                </a:effectLst>
                <a:sym typeface="Marlett" pitchFamily="2" charset="2"/>
              </a:rPr>
              <a:t>Hedef dışı organizmalara etkisi:</a:t>
            </a:r>
          </a:p>
          <a:p>
            <a:pPr marL="457200" indent="-457200">
              <a:spcAft>
                <a:spcPts val="2400"/>
              </a:spcAft>
              <a:buFont typeface="Wingdings" panose="05000000000000000000" pitchFamily="2" charset="2"/>
              <a:buChar char="Ø"/>
            </a:pPr>
            <a:r>
              <a:rPr lang="tr-TR" sz="2800" dirty="0" smtClean="0"/>
              <a:t>Test </a:t>
            </a:r>
            <a:r>
              <a:rPr lang="tr-TR" sz="2800" dirty="0"/>
              <a:t>edilen ‘</a:t>
            </a:r>
            <a:r>
              <a:rPr lang="tr-TR" sz="2800" dirty="0" err="1"/>
              <a:t>Pentajan</a:t>
            </a:r>
            <a:r>
              <a:rPr lang="tr-TR" sz="2800" dirty="0"/>
              <a:t>’ adlı ürünün, hedef dışı </a:t>
            </a:r>
            <a:r>
              <a:rPr lang="tr-TR" sz="2800" dirty="0" smtClean="0"/>
              <a:t>organizmalara, </a:t>
            </a:r>
            <a:r>
              <a:rPr lang="tr-TR" sz="2800" dirty="0"/>
              <a:t>özellikle zararlı ile beslenen doğal </a:t>
            </a:r>
            <a:r>
              <a:rPr lang="tr-TR" sz="2800" dirty="0" smtClean="0"/>
              <a:t>düşmanlara, </a:t>
            </a:r>
            <a:r>
              <a:rPr lang="tr-TR" sz="2800" dirty="0"/>
              <a:t>her hangi bir olumsuzluğu görülmemiştir</a:t>
            </a:r>
            <a:r>
              <a:rPr lang="tr-TR" sz="2800" dirty="0" smtClean="0"/>
              <a:t>.</a:t>
            </a:r>
          </a:p>
          <a:p>
            <a:pPr marL="457200" indent="-457200">
              <a:buFont typeface="Wingdings" panose="05000000000000000000" pitchFamily="2" charset="2"/>
              <a:buChar char="Ø"/>
            </a:pPr>
            <a:r>
              <a:rPr lang="tr-TR" sz="2800" dirty="0" err="1" smtClean="0"/>
              <a:t>Pentajan</a:t>
            </a:r>
            <a:r>
              <a:rPr lang="tr-TR" sz="2800" dirty="0" smtClean="0"/>
              <a:t> </a:t>
            </a:r>
            <a:r>
              <a:rPr lang="tr-TR" sz="2800" dirty="0"/>
              <a:t>uygulanan </a:t>
            </a:r>
            <a:r>
              <a:rPr lang="tr-TR" sz="2800" dirty="0" smtClean="0"/>
              <a:t>parselde, </a:t>
            </a:r>
            <a:r>
              <a:rPr lang="tr-TR" sz="2800" dirty="0"/>
              <a:t>genel bir </a:t>
            </a:r>
            <a:r>
              <a:rPr lang="tr-TR" sz="2800" dirty="0" err="1"/>
              <a:t>predatör</a:t>
            </a:r>
            <a:r>
              <a:rPr lang="tr-TR" sz="2800" dirty="0"/>
              <a:t> olan ve </a:t>
            </a:r>
            <a:r>
              <a:rPr lang="tr-TR" sz="2800" dirty="0" err="1"/>
              <a:t>kırmızıörümcek</a:t>
            </a:r>
            <a:r>
              <a:rPr lang="tr-TR" sz="2800" dirty="0"/>
              <a:t> ile de beslenen </a:t>
            </a:r>
            <a:r>
              <a:rPr lang="tr-TR" sz="2800" i="1" dirty="0" err="1"/>
              <a:t>Chrysoperla</a:t>
            </a:r>
            <a:r>
              <a:rPr lang="tr-TR" sz="2800" i="1" dirty="0"/>
              <a:t> </a:t>
            </a:r>
            <a:r>
              <a:rPr lang="tr-TR" sz="2800" i="1" dirty="0" err="1"/>
              <a:t>carnea</a:t>
            </a:r>
            <a:r>
              <a:rPr lang="tr-TR" sz="2800" dirty="0"/>
              <a:t> (</a:t>
            </a:r>
            <a:r>
              <a:rPr lang="tr-TR" sz="2800" dirty="0" err="1"/>
              <a:t>Stephens</a:t>
            </a:r>
            <a:r>
              <a:rPr lang="tr-TR" sz="2800" dirty="0"/>
              <a:t>) (</a:t>
            </a:r>
            <a:r>
              <a:rPr lang="tr-TR" sz="2800" dirty="0" err="1"/>
              <a:t>Neuroptera</a:t>
            </a:r>
            <a:r>
              <a:rPr lang="tr-TR" sz="2800" dirty="0"/>
              <a:t>: </a:t>
            </a:r>
            <a:r>
              <a:rPr lang="tr-TR" sz="2800" dirty="0" err="1"/>
              <a:t>Chrysopidae</a:t>
            </a:r>
            <a:r>
              <a:rPr lang="tr-TR" sz="2800" dirty="0"/>
              <a:t>) adlı </a:t>
            </a:r>
            <a:r>
              <a:rPr lang="tr-TR" sz="2800" dirty="0" err="1"/>
              <a:t>predatör</a:t>
            </a:r>
            <a:r>
              <a:rPr lang="tr-TR" sz="2800" dirty="0"/>
              <a:t> böceğin ergin ve yumurtalarına </a:t>
            </a:r>
            <a:r>
              <a:rPr lang="tr-TR" sz="2800" dirty="0" smtClean="0"/>
              <a:t>rastlanmıştır</a:t>
            </a:r>
            <a:r>
              <a:rPr lang="tr-TR" sz="2800" dirty="0"/>
              <a:t>.</a:t>
            </a:r>
          </a:p>
        </p:txBody>
      </p:sp>
    </p:spTree>
    <p:extLst>
      <p:ext uri="{BB962C8B-B14F-4D97-AF65-F5344CB8AC3E}">
        <p14:creationId xmlns:p14="http://schemas.microsoft.com/office/powerpoint/2010/main" xmlns="" val="55565676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chrysoperla carnea ile ilgili görsel sonucu"/>
          <p:cNvPicPr/>
          <p:nvPr/>
        </p:nvPicPr>
        <p:blipFill>
          <a:blip r:embed="rId2" cstate="print"/>
          <a:srcRect/>
          <a:stretch>
            <a:fillRect/>
          </a:stretch>
        </p:blipFill>
        <p:spPr bwMode="auto">
          <a:xfrm>
            <a:off x="566768" y="1866278"/>
            <a:ext cx="4005232" cy="3075036"/>
          </a:xfrm>
          <a:prstGeom prst="rect">
            <a:avLst/>
          </a:prstGeom>
          <a:noFill/>
          <a:ln w="9525">
            <a:noFill/>
            <a:miter lim="800000"/>
            <a:headEnd/>
            <a:tailEnd/>
          </a:ln>
        </p:spPr>
      </p:pic>
      <p:pic>
        <p:nvPicPr>
          <p:cNvPr id="3" name="Resim 2" descr="chrysoperla carnea egg ile ilgili görsel sonucu"/>
          <p:cNvPicPr/>
          <p:nvPr/>
        </p:nvPicPr>
        <p:blipFill>
          <a:blip r:embed="rId3" cstate="print"/>
          <a:srcRect/>
          <a:stretch>
            <a:fillRect/>
          </a:stretch>
        </p:blipFill>
        <p:spPr bwMode="auto">
          <a:xfrm>
            <a:off x="4716016" y="1877005"/>
            <a:ext cx="3888432" cy="3053582"/>
          </a:xfrm>
          <a:prstGeom prst="rect">
            <a:avLst/>
          </a:prstGeom>
          <a:noFill/>
          <a:ln w="9525">
            <a:noFill/>
            <a:miter lim="800000"/>
            <a:headEnd/>
            <a:tailEnd/>
          </a:ln>
        </p:spPr>
      </p:pic>
    </p:spTree>
    <p:extLst>
      <p:ext uri="{BB962C8B-B14F-4D97-AF65-F5344CB8AC3E}">
        <p14:creationId xmlns:p14="http://schemas.microsoft.com/office/powerpoint/2010/main" xmlns="" val="211775407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64475" y="836712"/>
            <a:ext cx="8064896" cy="4632037"/>
          </a:xfrm>
          <a:prstGeom prst="rect">
            <a:avLst/>
          </a:prstGeom>
        </p:spPr>
        <p:txBody>
          <a:bodyPr wrap="square">
            <a:spAutoFit/>
          </a:bodyPr>
          <a:lstStyle/>
          <a:p>
            <a:pPr>
              <a:spcAft>
                <a:spcPts val="1800"/>
              </a:spcAft>
            </a:pPr>
            <a:r>
              <a:rPr lang="tr-TR" sz="2800" b="1" u="sng" dirty="0" err="1" smtClean="0">
                <a:solidFill>
                  <a:srgbClr val="FF0000"/>
                </a:solidFill>
                <a:effectLst>
                  <a:outerShdw blurRad="38100" dist="38100" dir="2700000" algn="tl">
                    <a:srgbClr val="000000"/>
                  </a:outerShdw>
                </a:effectLst>
                <a:latin typeface="Arial" pitchFamily="34" charset="0"/>
                <a:cs typeface="Arial" pitchFamily="34" charset="0"/>
                <a:sym typeface="Marlett" pitchFamily="2" charset="2"/>
              </a:rPr>
              <a:t>Pentajanın</a:t>
            </a:r>
            <a:r>
              <a:rPr lang="tr-TR" sz="2800" b="1" u="sng" dirty="0" smtClean="0">
                <a:solidFill>
                  <a:srgbClr val="FF0000"/>
                </a:solidFill>
                <a:effectLst>
                  <a:outerShdw blurRad="38100" dist="38100" dir="2700000" algn="tl">
                    <a:srgbClr val="000000"/>
                  </a:outerShdw>
                </a:effectLst>
                <a:latin typeface="Arial" pitchFamily="34" charset="0"/>
                <a:cs typeface="Arial" pitchFamily="34" charset="0"/>
                <a:sym typeface="Marlett" pitchFamily="2" charset="2"/>
              </a:rPr>
              <a:t> bitki gelişimine ve verime etkisi:</a:t>
            </a:r>
            <a:endParaRPr lang="tr-TR" sz="2800" b="1" u="sng" dirty="0">
              <a:solidFill>
                <a:srgbClr val="FF0000"/>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pitchFamily="34" charset="0"/>
              <a:cs typeface="Arial" pitchFamily="34" charset="0"/>
              <a:sym typeface="Marlett" pitchFamily="2" charset="2"/>
            </a:endParaRPr>
          </a:p>
          <a:p>
            <a:pPr marL="285750" indent="-285750">
              <a:spcAft>
                <a:spcPts val="1800"/>
              </a:spcAft>
              <a:buFont typeface="Wingdings" panose="05000000000000000000" pitchFamily="2" charset="2"/>
              <a:buChar char="Ø"/>
            </a:pPr>
            <a:r>
              <a:rPr lang="tr-TR" sz="2800" dirty="0" smtClean="0"/>
              <a:t> Test </a:t>
            </a:r>
            <a:r>
              <a:rPr lang="tr-TR" sz="2800" dirty="0"/>
              <a:t>edilen </a:t>
            </a:r>
            <a:r>
              <a:rPr lang="tr-TR" sz="2800" dirty="0" smtClean="0"/>
              <a:t>‘</a:t>
            </a:r>
            <a:r>
              <a:rPr lang="tr-TR" sz="2800" dirty="0" err="1" smtClean="0"/>
              <a:t>Pentajan</a:t>
            </a:r>
            <a:r>
              <a:rPr lang="tr-TR" sz="2800" dirty="0"/>
              <a:t>’ adlı ürünün, </a:t>
            </a:r>
            <a:r>
              <a:rPr lang="tr-TR" sz="2800" dirty="0" smtClean="0"/>
              <a:t>karşılaştırma amacıyla kullanılan aynı </a:t>
            </a:r>
            <a:r>
              <a:rPr lang="tr-TR" sz="2800" dirty="0"/>
              <a:t>bahçedeki </a:t>
            </a:r>
            <a:r>
              <a:rPr lang="tr-TR" sz="2800" dirty="0" smtClean="0"/>
              <a:t>kimyasal ilaç uygulaması yapılan komşu bir </a:t>
            </a:r>
            <a:r>
              <a:rPr lang="tr-TR" sz="2800" dirty="0"/>
              <a:t>parsel </a:t>
            </a:r>
            <a:r>
              <a:rPr lang="tr-TR" sz="2800" dirty="0" smtClean="0"/>
              <a:t>ile karşılaştırıldığında bitkinin fotosentez kabiliyetine olumsuz bir etkisinin olmadığı, bilakis </a:t>
            </a:r>
            <a:r>
              <a:rPr lang="tr-TR" sz="2800" dirty="0" err="1" smtClean="0"/>
              <a:t>Pentajan</a:t>
            </a:r>
            <a:r>
              <a:rPr lang="tr-TR" sz="2800" dirty="0" smtClean="0"/>
              <a:t> uygulanan ağaçların sürgün </a:t>
            </a:r>
            <a:r>
              <a:rPr lang="tr-TR" sz="2800" dirty="0"/>
              <a:t>gelişimi, yaprak ayası </a:t>
            </a:r>
            <a:r>
              <a:rPr lang="tr-TR" sz="2800" dirty="0" smtClean="0"/>
              <a:t>genişliği, </a:t>
            </a:r>
            <a:r>
              <a:rPr lang="tr-TR" sz="2800" dirty="0"/>
              <a:t>yaprak rengi ile dal başına ortalama meyve sayıları bakımından üstünlüklere sahip olduğu </a:t>
            </a:r>
            <a:r>
              <a:rPr lang="tr-TR" sz="2800" dirty="0" smtClean="0"/>
              <a:t>görülmüştür.</a:t>
            </a:r>
            <a:endParaRPr lang="tr-TR" sz="2800" dirty="0"/>
          </a:p>
        </p:txBody>
      </p:sp>
    </p:spTree>
    <p:extLst>
      <p:ext uri="{BB962C8B-B14F-4D97-AF65-F5344CB8AC3E}">
        <p14:creationId xmlns:p14="http://schemas.microsoft.com/office/powerpoint/2010/main" xmlns="" val="242354469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5641434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1484784"/>
            <a:ext cx="7776864" cy="3539430"/>
          </a:xfrm>
          <a:prstGeom prst="rect">
            <a:avLst/>
          </a:prstGeom>
        </p:spPr>
        <p:txBody>
          <a:bodyPr wrap="square">
            <a:spAutoFit/>
          </a:bodyPr>
          <a:lstStyle/>
          <a:p>
            <a:pPr marL="457200" indent="-457200">
              <a:buFont typeface="Wingdings" panose="05000000000000000000" pitchFamily="2" charset="2"/>
              <a:buChar char="Ø"/>
            </a:pPr>
            <a:r>
              <a:rPr lang="tr-TR" sz="2800" dirty="0"/>
              <a:t>Test edilen </a:t>
            </a:r>
            <a:r>
              <a:rPr lang="tr-TR" sz="2800" dirty="0" smtClean="0"/>
              <a:t>‘</a:t>
            </a:r>
            <a:r>
              <a:rPr lang="tr-TR" sz="2800" dirty="0" err="1" smtClean="0"/>
              <a:t>Pentajan</a:t>
            </a:r>
            <a:r>
              <a:rPr lang="tr-TR" sz="2800" dirty="0" smtClean="0"/>
              <a:t>’ </a:t>
            </a:r>
            <a:r>
              <a:rPr lang="tr-TR" sz="2800" dirty="0"/>
              <a:t>adlı ürünün meyve verimine etkisine gelince, </a:t>
            </a:r>
            <a:r>
              <a:rPr lang="tr-TR" sz="2800" dirty="0" smtClean="0"/>
              <a:t>kimyasal uygulama yapılan </a:t>
            </a:r>
            <a:r>
              <a:rPr lang="tr-TR" sz="2800" dirty="0"/>
              <a:t>hemen komşu </a:t>
            </a:r>
            <a:r>
              <a:rPr lang="tr-TR" sz="2800" dirty="0" smtClean="0"/>
              <a:t>parseldeki bir ağaçta </a:t>
            </a:r>
            <a:r>
              <a:rPr lang="tr-TR" sz="2800" dirty="0"/>
              <a:t>ana gövdeden çıkan </a:t>
            </a:r>
            <a:r>
              <a:rPr lang="tr-TR" sz="2800" dirty="0" err="1"/>
              <a:t>primer</a:t>
            </a:r>
            <a:r>
              <a:rPr lang="tr-TR" sz="2800" dirty="0"/>
              <a:t> bir dalda ortalama </a:t>
            </a:r>
            <a:r>
              <a:rPr lang="tr-TR" sz="2800" dirty="0" smtClean="0"/>
              <a:t>??-?? meyve varken, </a:t>
            </a:r>
            <a:r>
              <a:rPr lang="tr-TR" sz="2800" dirty="0"/>
              <a:t>dönem başından beri </a:t>
            </a:r>
            <a:r>
              <a:rPr lang="tr-TR" sz="2800" dirty="0" err="1" smtClean="0"/>
              <a:t>Pentajan</a:t>
            </a:r>
            <a:r>
              <a:rPr lang="tr-TR" sz="2800" dirty="0" smtClean="0"/>
              <a:t> </a:t>
            </a:r>
            <a:r>
              <a:rPr lang="tr-TR" sz="2800" dirty="0"/>
              <a:t>uygulaması yapılan bahçede </a:t>
            </a:r>
            <a:r>
              <a:rPr lang="tr-TR" sz="2800" dirty="0" err="1"/>
              <a:t>primer</a:t>
            </a:r>
            <a:r>
              <a:rPr lang="tr-TR" sz="2800" dirty="0"/>
              <a:t> bir dalda </a:t>
            </a:r>
            <a:r>
              <a:rPr lang="tr-TR" sz="2800"/>
              <a:t>ortalama </a:t>
            </a:r>
            <a:r>
              <a:rPr lang="tr-TR" sz="2800" smtClean="0"/>
              <a:t>??-?? </a:t>
            </a:r>
            <a:r>
              <a:rPr lang="tr-TR" sz="2800" dirty="0"/>
              <a:t>meyve sayılmıştır.</a:t>
            </a:r>
          </a:p>
        </p:txBody>
      </p:sp>
    </p:spTree>
    <p:extLst>
      <p:ext uri="{BB962C8B-B14F-4D97-AF65-F5344CB8AC3E}">
        <p14:creationId xmlns:p14="http://schemas.microsoft.com/office/powerpoint/2010/main" xmlns="" val="424019917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404664"/>
            <a:ext cx="7848872" cy="5955476"/>
          </a:xfrm>
          <a:prstGeom prst="rect">
            <a:avLst/>
          </a:prstGeom>
        </p:spPr>
        <p:txBody>
          <a:bodyPr wrap="square">
            <a:spAutoFit/>
          </a:bodyPr>
          <a:lstStyle/>
          <a:p>
            <a:pPr>
              <a:spcAft>
                <a:spcPts val="1800"/>
              </a:spcAft>
            </a:pPr>
            <a:r>
              <a:rPr lang="tr-TR" sz="2800" b="1" u="sng" dirty="0" err="1" smtClean="0">
                <a:solidFill>
                  <a:srgbClr val="FF0000"/>
                </a:solidFill>
                <a:effectLst>
                  <a:outerShdw blurRad="38100" dist="38100" dir="2700000" algn="tl">
                    <a:srgbClr val="000000"/>
                  </a:outerShdw>
                </a:effectLst>
                <a:latin typeface="Arial" pitchFamily="34" charset="0"/>
                <a:cs typeface="Arial" pitchFamily="34" charset="0"/>
                <a:sym typeface="Marlett" pitchFamily="2" charset="2"/>
              </a:rPr>
              <a:t>Pentajanın</a:t>
            </a:r>
            <a:r>
              <a:rPr lang="tr-TR" sz="2800" b="1" u="sng" dirty="0" smtClean="0">
                <a:solidFill>
                  <a:srgbClr val="FF0000"/>
                </a:solidFill>
                <a:effectLst>
                  <a:outerShdw blurRad="38100" dist="38100" dir="2700000" algn="tl">
                    <a:srgbClr val="000000"/>
                  </a:outerShdw>
                </a:effectLst>
                <a:latin typeface="Arial" pitchFamily="34" charset="0"/>
                <a:cs typeface="Arial" pitchFamily="34" charset="0"/>
                <a:sym typeface="Marlett" pitchFamily="2" charset="2"/>
              </a:rPr>
              <a:t> </a:t>
            </a:r>
            <a:r>
              <a:rPr lang="tr-TR" sz="2800" b="1" u="sng" dirty="0" err="1" smtClean="0">
                <a:solidFill>
                  <a:srgbClr val="FF0000"/>
                </a:solidFill>
                <a:effectLst>
                  <a:outerShdw blurRad="38100" dist="38100" dir="2700000" algn="tl">
                    <a:srgbClr val="000000"/>
                  </a:outerShdw>
                </a:effectLst>
                <a:latin typeface="Arial" pitchFamily="34" charset="0"/>
                <a:cs typeface="Arial" pitchFamily="34" charset="0"/>
                <a:sym typeface="Marlett" pitchFamily="2" charset="2"/>
              </a:rPr>
              <a:t>temizlenebilirliği</a:t>
            </a:r>
            <a:r>
              <a:rPr lang="tr-TR" sz="2800" b="1" u="sng" dirty="0" smtClean="0">
                <a:solidFill>
                  <a:srgbClr val="FF0000"/>
                </a:solidFill>
                <a:effectLst>
                  <a:outerShdw blurRad="38100" dist="38100" dir="2700000" algn="tl">
                    <a:srgbClr val="000000"/>
                  </a:outerShdw>
                </a:effectLst>
                <a:latin typeface="Arial" pitchFamily="34" charset="0"/>
                <a:cs typeface="Arial" pitchFamily="34" charset="0"/>
                <a:sym typeface="Marlett" pitchFamily="2" charset="2"/>
              </a:rPr>
              <a:t>:</a:t>
            </a:r>
            <a:endParaRPr lang="tr-TR" sz="2800" b="1" u="sng" dirty="0">
              <a:solidFill>
                <a:srgbClr val="FF0000"/>
              </a:solidFill>
              <a:effectDag name="">
                <a:cont type="tree" name="">
                  <a:effect ref="fillLine"/>
                  <a:outerShdw dist="38100" dir="13500000" algn="br">
                    <a:srgbClr val="7F80FF"/>
                  </a:outerShdw>
                </a:cont>
                <a:cont type="tree" name="">
                  <a:effect ref="fillLine"/>
                  <a:outerShdw dist="38100" dir="2700000" algn="tl">
                    <a:srgbClr val="1E1E7A"/>
                  </a:outerShdw>
                </a:cont>
                <a:effect ref="fillLine"/>
              </a:effectDag>
              <a:latin typeface="Arial" pitchFamily="34" charset="0"/>
              <a:cs typeface="Arial" pitchFamily="34" charset="0"/>
              <a:sym typeface="Marlett" pitchFamily="2" charset="2"/>
            </a:endParaRPr>
          </a:p>
          <a:p>
            <a:pPr marL="285750" indent="-285750">
              <a:spcAft>
                <a:spcPts val="1800"/>
              </a:spcAft>
              <a:buFont typeface="Wingdings" panose="05000000000000000000" pitchFamily="2" charset="2"/>
              <a:buChar char="Ø"/>
            </a:pPr>
            <a:r>
              <a:rPr lang="tr-TR" sz="2800" dirty="0"/>
              <a:t> Test edilen </a:t>
            </a:r>
            <a:r>
              <a:rPr lang="tr-TR" sz="2800" dirty="0" smtClean="0"/>
              <a:t>‘</a:t>
            </a:r>
            <a:r>
              <a:rPr lang="tr-TR" sz="2800" dirty="0" err="1" smtClean="0"/>
              <a:t>Pentajan</a:t>
            </a:r>
            <a:r>
              <a:rPr lang="tr-TR" sz="2800" dirty="0"/>
              <a:t>’ adlı ürünün, uygulamadan sonra meyve üzerinde bırakmış olduğu tozlu görünümün, parmakla kolayca silinebildiği </a:t>
            </a:r>
            <a:r>
              <a:rPr lang="tr-TR" sz="2800" dirty="0" smtClean="0"/>
              <a:t>görülmüştür.</a:t>
            </a:r>
          </a:p>
          <a:p>
            <a:pPr marL="285750" indent="-285750">
              <a:spcAft>
                <a:spcPts val="1800"/>
              </a:spcAft>
              <a:buFont typeface="Wingdings" panose="05000000000000000000" pitchFamily="2" charset="2"/>
              <a:buChar char="Ø"/>
            </a:pPr>
            <a:r>
              <a:rPr lang="tr-TR" sz="2800" dirty="0" smtClean="0"/>
              <a:t> </a:t>
            </a:r>
            <a:r>
              <a:rPr lang="tr-TR" sz="2800" dirty="0"/>
              <a:t>Yapılan bir denemede, ilaçlama pülverizatörü ile su uygulaması yapılarak ağaç üzerindeki tozlu yapı kolayca temizlenebilmiştir</a:t>
            </a:r>
            <a:r>
              <a:rPr lang="tr-TR" sz="2800" dirty="0" smtClean="0"/>
              <a:t>.</a:t>
            </a:r>
          </a:p>
          <a:p>
            <a:pPr marL="285750" indent="-285750">
              <a:spcAft>
                <a:spcPts val="1800"/>
              </a:spcAft>
              <a:buFont typeface="Wingdings" panose="05000000000000000000" pitchFamily="2" charset="2"/>
              <a:buChar char="Ø"/>
            </a:pPr>
            <a:r>
              <a:rPr lang="tr-TR" sz="2800" dirty="0" smtClean="0"/>
              <a:t> </a:t>
            </a:r>
            <a:r>
              <a:rPr lang="tr-TR" sz="2800" dirty="0"/>
              <a:t>Ayrıca, kuvvetli yağmurlardan sonra meyvelerdeki tozlu görünümün tamamen silindiği hiçbir kalıntının kalmadığı da tespit edilmiştir. </a:t>
            </a:r>
          </a:p>
        </p:txBody>
      </p:sp>
    </p:spTree>
    <p:extLst>
      <p:ext uri="{BB962C8B-B14F-4D97-AF65-F5344CB8AC3E}">
        <p14:creationId xmlns:p14="http://schemas.microsoft.com/office/powerpoint/2010/main" xmlns="" val="417693517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panonychus ulmi, european red mite ile ilgili görsel sonucu"/>
          <p:cNvPicPr/>
          <p:nvPr/>
        </p:nvPicPr>
        <p:blipFill>
          <a:blip r:embed="rId2" cstate="print"/>
          <a:srcRect/>
          <a:stretch>
            <a:fillRect/>
          </a:stretch>
        </p:blipFill>
        <p:spPr bwMode="auto">
          <a:xfrm>
            <a:off x="3277637" y="476672"/>
            <a:ext cx="2358390" cy="2421255"/>
          </a:xfrm>
          <a:prstGeom prst="rect">
            <a:avLst/>
          </a:prstGeom>
          <a:noFill/>
          <a:ln w="9525">
            <a:noFill/>
            <a:miter lim="800000"/>
            <a:headEnd/>
            <a:tailEnd/>
          </a:ln>
        </p:spPr>
      </p:pic>
      <p:sp>
        <p:nvSpPr>
          <p:cNvPr id="4" name="Dikdörtgen 3"/>
          <p:cNvSpPr/>
          <p:nvPr/>
        </p:nvSpPr>
        <p:spPr>
          <a:xfrm>
            <a:off x="395536" y="3429000"/>
            <a:ext cx="8424936" cy="1538883"/>
          </a:xfrm>
          <a:prstGeom prst="rect">
            <a:avLst/>
          </a:prstGeom>
        </p:spPr>
        <p:txBody>
          <a:bodyPr wrap="square">
            <a:spAutoFit/>
          </a:bodyPr>
          <a:lstStyle/>
          <a:p>
            <a:pPr>
              <a:spcAft>
                <a:spcPts val="1200"/>
              </a:spcAft>
              <a:buFont typeface="Wingdings" panose="05000000000000000000" pitchFamily="2" charset="2"/>
              <a:buChar char="Ø"/>
            </a:pPr>
            <a:r>
              <a:rPr lang="tr-TR" sz="2800" dirty="0" smtClean="0"/>
              <a:t> Yumurtaları </a:t>
            </a:r>
            <a:r>
              <a:rPr lang="tr-TR" sz="2800" dirty="0"/>
              <a:t>kırmızı, üzeri çizgili soğan biçiminde ve </a:t>
            </a:r>
            <a:r>
              <a:rPr lang="tr-TR" sz="2800" dirty="0" smtClean="0"/>
              <a:t>saplıdır.</a:t>
            </a:r>
          </a:p>
          <a:p>
            <a:pPr>
              <a:buFont typeface="Wingdings" panose="05000000000000000000" pitchFamily="2" charset="2"/>
              <a:buChar char="Ø"/>
            </a:pPr>
            <a:r>
              <a:rPr lang="tr-TR" sz="2800" dirty="0" smtClean="0"/>
              <a:t> </a:t>
            </a:r>
            <a:r>
              <a:rPr lang="tr-TR" sz="2800" dirty="0"/>
              <a:t>Bu tür ağ örmez.</a:t>
            </a:r>
            <a:r>
              <a:rPr lang="tr-TR" sz="2800" b="1" dirty="0"/>
              <a:t> </a:t>
            </a:r>
            <a:endParaRPr lang="tr-TR" sz="2800" dirty="0"/>
          </a:p>
        </p:txBody>
      </p:sp>
      <p:pic>
        <p:nvPicPr>
          <p:cNvPr id="5" name="Resim 4" descr="İlgili resim"/>
          <p:cNvPicPr/>
          <p:nvPr/>
        </p:nvPicPr>
        <p:blipFill>
          <a:blip r:embed="rId3" cstate="print"/>
          <a:srcRect l="16276" t="24518" r="17027" b="12349"/>
          <a:stretch>
            <a:fillRect/>
          </a:stretch>
        </p:blipFill>
        <p:spPr bwMode="auto">
          <a:xfrm>
            <a:off x="4860032" y="4253926"/>
            <a:ext cx="3799205" cy="2462530"/>
          </a:xfrm>
          <a:prstGeom prst="rect">
            <a:avLst/>
          </a:prstGeom>
          <a:noFill/>
          <a:ln w="9525">
            <a:noFill/>
            <a:miter lim="800000"/>
            <a:headEnd/>
            <a:tailEnd/>
          </a:ln>
        </p:spPr>
      </p:pic>
      <p:pic>
        <p:nvPicPr>
          <p:cNvPr id="6" name="Resim 5" descr="http://t1.gstatic.com/images?q=tbn:ANd9GcT_yrsrJBLvAHuE-avtBkl6u2NGiS_ZKWjJgFYUUlKBEbEq1lOvZ3F-e7dLEg"/>
          <p:cNvPicPr/>
          <p:nvPr/>
        </p:nvPicPr>
        <p:blipFill>
          <a:blip r:embed="rId4" cstate="print">
            <a:lum bright="-10000" contrast="10000"/>
          </a:blip>
          <a:srcRect l="25925" r="8456" b="11893"/>
          <a:stretch>
            <a:fillRect/>
          </a:stretch>
        </p:blipFill>
        <p:spPr bwMode="auto">
          <a:xfrm>
            <a:off x="3059832" y="5445224"/>
            <a:ext cx="1397000" cy="877570"/>
          </a:xfrm>
          <a:prstGeom prst="rect">
            <a:avLst/>
          </a:prstGeom>
          <a:noFill/>
          <a:ln w="9525">
            <a:noFill/>
            <a:miter lim="800000"/>
            <a:headEnd/>
            <a:tailEnd/>
          </a:ln>
        </p:spPr>
      </p:pic>
      <p:cxnSp>
        <p:nvCxnSpPr>
          <p:cNvPr id="8" name="Düz Ok Bağlayıcısı 7"/>
          <p:cNvCxnSpPr/>
          <p:nvPr/>
        </p:nvCxnSpPr>
        <p:spPr>
          <a:xfrm flipH="1">
            <a:off x="4456834" y="5445224"/>
            <a:ext cx="1627334" cy="57606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170583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2593159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7475" y="163860"/>
            <a:ext cx="8568952" cy="6694140"/>
          </a:xfrm>
          <a:prstGeom prst="rect">
            <a:avLst/>
          </a:prstGeom>
        </p:spPr>
        <p:txBody>
          <a:bodyPr wrap="square">
            <a:spAutoFit/>
          </a:bodyPr>
          <a:lstStyle/>
          <a:p>
            <a:pPr algn="ctr">
              <a:spcBef>
                <a:spcPts val="0"/>
              </a:spcBef>
              <a:spcAft>
                <a:spcPts val="2400"/>
              </a:spcAft>
            </a:pPr>
            <a:r>
              <a:rPr lang="tr-TR" sz="2800" b="1" u="sng" dirty="0" smtClean="0">
                <a:solidFill>
                  <a:srgbClr val="0000FF"/>
                </a:solidFill>
                <a:effectLst>
                  <a:outerShdw blurRad="38100" dist="38100" dir="2700000" algn="tl">
                    <a:srgbClr val="FFFFFF"/>
                  </a:outerShdw>
                </a:effectLst>
              </a:rPr>
              <a:t>TARTIŞMA ve SONUÇ</a:t>
            </a:r>
          </a:p>
          <a:p>
            <a:pPr>
              <a:spcAft>
                <a:spcPts val="1800"/>
              </a:spcAft>
              <a:buFont typeface="Wingdings" pitchFamily="2" charset="2"/>
              <a:buChar char="Ø"/>
            </a:pPr>
            <a:r>
              <a:rPr lang="tr-TR" sz="2800" dirty="0" smtClean="0"/>
              <a:t> </a:t>
            </a:r>
            <a:r>
              <a:rPr lang="tr-TR" sz="2800" dirty="0"/>
              <a:t>Son yıllarda, meyve bahçelerinde </a:t>
            </a:r>
            <a:r>
              <a:rPr lang="tr-TR" sz="2800" dirty="0" err="1"/>
              <a:t>kırmızıörümcek</a:t>
            </a:r>
            <a:r>
              <a:rPr lang="tr-TR" sz="2800" dirty="0"/>
              <a:t> mücadelesi gitgide zorlaşmaya başlamıştır</a:t>
            </a:r>
            <a:r>
              <a:rPr lang="tr-TR" sz="2800" dirty="0" smtClean="0"/>
              <a:t>.</a:t>
            </a:r>
          </a:p>
          <a:p>
            <a:pPr>
              <a:spcAft>
                <a:spcPts val="1800"/>
              </a:spcAft>
              <a:buFont typeface="Wingdings" pitchFamily="2" charset="2"/>
              <a:buChar char="Ø"/>
            </a:pPr>
            <a:r>
              <a:rPr lang="tr-TR" sz="2800" dirty="0" smtClean="0"/>
              <a:t> </a:t>
            </a:r>
            <a:r>
              <a:rPr lang="tr-TR" sz="2800" dirty="0"/>
              <a:t>Bunun nedenleri; zararlının kullanılan birçok kimyasal ilaca karşı hızla direnç geliştirmesi, ruhsatlı birçok ilacın kullanımının yasaklanması ya da kısıtlanması, pestisit kullanımı ve kalıntı ile ilgili gerek hükümet gerekse tüketici örgütleri tarafından gösterilen baskının artması vs.dir</a:t>
            </a:r>
            <a:r>
              <a:rPr lang="tr-TR" sz="2800" dirty="0" smtClean="0"/>
              <a:t>.</a:t>
            </a:r>
          </a:p>
          <a:p>
            <a:pPr>
              <a:spcAft>
                <a:spcPts val="0"/>
              </a:spcAft>
              <a:buFont typeface="Wingdings" pitchFamily="2" charset="2"/>
              <a:buChar char="Ø"/>
            </a:pPr>
            <a:r>
              <a:rPr lang="tr-TR" sz="2800" dirty="0" smtClean="0"/>
              <a:t> </a:t>
            </a:r>
            <a:r>
              <a:rPr lang="tr-TR" sz="2800" dirty="0"/>
              <a:t>İlaçlara dayanıklı akar </a:t>
            </a:r>
            <a:r>
              <a:rPr lang="tr-TR" sz="2800" dirty="0" err="1"/>
              <a:t>populasyonlarının</a:t>
            </a:r>
            <a:r>
              <a:rPr lang="tr-TR" sz="2800" dirty="0"/>
              <a:t> yaygın olarak bulunduğu bahçelerde ürünlerde meydana gelen zararın artması üreticileri farklı arayışlara </a:t>
            </a:r>
            <a:r>
              <a:rPr lang="tr-TR" sz="2800" dirty="0" err="1"/>
              <a:t>sevketmiştir</a:t>
            </a:r>
            <a:r>
              <a:rPr lang="tr-TR" sz="2800" dirty="0" smtClean="0"/>
              <a:t>.</a:t>
            </a:r>
            <a:endParaRPr lang="tr-TR" sz="28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836712"/>
            <a:ext cx="8352928" cy="5062924"/>
          </a:xfrm>
          <a:prstGeom prst="rect">
            <a:avLst/>
          </a:prstGeom>
        </p:spPr>
        <p:txBody>
          <a:bodyPr wrap="square">
            <a:spAutoFit/>
          </a:bodyPr>
          <a:lstStyle/>
          <a:p>
            <a:pPr marL="457200" indent="-457200">
              <a:spcAft>
                <a:spcPts val="1800"/>
              </a:spcAft>
              <a:buFont typeface="Wingdings" panose="05000000000000000000" pitchFamily="2" charset="2"/>
              <a:buChar char="Ø"/>
            </a:pPr>
            <a:r>
              <a:rPr lang="tr-TR" sz="2800" dirty="0"/>
              <a:t>Bu çalışmada, </a:t>
            </a:r>
            <a:r>
              <a:rPr lang="tr-TR" sz="2800" dirty="0" smtClean="0"/>
              <a:t>Avrupa </a:t>
            </a:r>
            <a:r>
              <a:rPr lang="tr-TR" sz="2800" dirty="0" err="1" smtClean="0"/>
              <a:t>kırmızıörümceğine</a:t>
            </a:r>
            <a:r>
              <a:rPr lang="tr-TR" sz="2800" dirty="0" smtClean="0"/>
              <a:t> </a:t>
            </a:r>
            <a:r>
              <a:rPr lang="tr-TR" sz="2800" dirty="0"/>
              <a:t>karşı test edilen ‘</a:t>
            </a:r>
            <a:r>
              <a:rPr lang="tr-TR" sz="2800" dirty="0" err="1"/>
              <a:t>Pentajan</a:t>
            </a:r>
            <a:r>
              <a:rPr lang="tr-TR" sz="2800" dirty="0"/>
              <a:t>’ adlı %100 organik ürünün, zararlının </a:t>
            </a:r>
            <a:r>
              <a:rPr lang="tr-TR" sz="2800" dirty="0" smtClean="0"/>
              <a:t>larva, </a:t>
            </a:r>
            <a:r>
              <a:rPr lang="tr-TR" sz="2800" dirty="0" err="1" smtClean="0"/>
              <a:t>nimf</a:t>
            </a:r>
            <a:r>
              <a:rPr lang="tr-TR" sz="2800" dirty="0" smtClean="0"/>
              <a:t> ve erginlerine karşı </a:t>
            </a:r>
            <a:r>
              <a:rPr lang="tr-TR" sz="2800" dirty="0"/>
              <a:t>son derece etkin olduğu ve oldukça yüksek ölüm oranlarına yol açtığı </a:t>
            </a:r>
            <a:r>
              <a:rPr lang="tr-TR" sz="2800" dirty="0" smtClean="0"/>
              <a:t>görülmüştür</a:t>
            </a:r>
            <a:r>
              <a:rPr lang="tr-TR" sz="2800" dirty="0" smtClean="0"/>
              <a:t>.</a:t>
            </a:r>
          </a:p>
          <a:p>
            <a:pPr marL="457200" indent="-457200">
              <a:spcAft>
                <a:spcPts val="1800"/>
              </a:spcAft>
              <a:buFont typeface="Wingdings" panose="05000000000000000000" pitchFamily="2" charset="2"/>
              <a:buChar char="Ø"/>
            </a:pPr>
            <a:r>
              <a:rPr lang="tr-TR" sz="2800" dirty="0" smtClean="0"/>
              <a:t>Etki mekanizmasının,</a:t>
            </a:r>
            <a:r>
              <a:rPr lang="tr-TR" sz="2800" dirty="0" smtClean="0"/>
              <a:t> </a:t>
            </a:r>
            <a:r>
              <a:rPr lang="tr-TR" sz="2800" dirty="0" smtClean="0"/>
              <a:t>bıçak sırtı gibi görünen </a:t>
            </a:r>
            <a:r>
              <a:rPr lang="tr-TR" sz="2800" dirty="0" err="1" smtClean="0"/>
              <a:t>Pentajan</a:t>
            </a:r>
            <a:r>
              <a:rPr lang="tr-TR" sz="2800" dirty="0" smtClean="0"/>
              <a:t> partiküllerinin, </a:t>
            </a:r>
            <a:r>
              <a:rPr lang="tr-TR" sz="2800" dirty="0" err="1" smtClean="0"/>
              <a:t>kırmızıörümceğin</a:t>
            </a:r>
            <a:r>
              <a:rPr lang="tr-TR" sz="2800" dirty="0" smtClean="0"/>
              <a:t> gezinen hareketli dönemlerinin abdomen altlarını çizmesi ve vücut sıvısını çekmesi şeklinde olduğu yapılan mikroskobik incelemelerde ortaya çıkarılmıştır. </a:t>
            </a:r>
            <a:endParaRPr lang="tr-TR" sz="2800" dirty="0" smtClean="0"/>
          </a:p>
        </p:txBody>
      </p:sp>
    </p:spTree>
    <p:extLst>
      <p:ext uri="{BB962C8B-B14F-4D97-AF65-F5344CB8AC3E}">
        <p14:creationId xmlns:p14="http://schemas.microsoft.com/office/powerpoint/2010/main" xmlns="" val="83405630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2019-BELGELERİM\Danışmanlık Raporları\Rauf Bey-Güncel olan\Digital Viewer\Single Shots\S20190608_0016.jpg"/>
          <p:cNvPicPr>
            <a:picLocks noChangeAspect="1" noChangeArrowheads="1"/>
          </p:cNvPicPr>
          <p:nvPr/>
        </p:nvPicPr>
        <p:blipFill>
          <a:blip r:embed="rId2" cstate="print"/>
          <a:srcRect/>
          <a:stretch>
            <a:fillRect/>
          </a:stretch>
        </p:blipFill>
        <p:spPr bwMode="auto">
          <a:xfrm>
            <a:off x="251520" y="548680"/>
            <a:ext cx="8640960" cy="6048672"/>
          </a:xfrm>
          <a:prstGeom prst="rect">
            <a:avLst/>
          </a:prstGeo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2019-BELGELERİM\Danışmanlık Raporları\Rauf Bey-Güncel olan\Digital Viewer\Single Shots\S20190608_0018.jpg"/>
          <p:cNvPicPr>
            <a:picLocks noChangeAspect="1" noChangeArrowheads="1"/>
          </p:cNvPicPr>
          <p:nvPr/>
        </p:nvPicPr>
        <p:blipFill>
          <a:blip r:embed="rId2" cstate="print"/>
          <a:srcRect/>
          <a:stretch>
            <a:fillRect/>
          </a:stretch>
        </p:blipFill>
        <p:spPr bwMode="auto">
          <a:xfrm>
            <a:off x="179512" y="260648"/>
            <a:ext cx="8784976" cy="6408712"/>
          </a:xfrm>
          <a:prstGeom prst="rect">
            <a:avLst/>
          </a:prstGeom>
          <a:noFill/>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2019-BELGELERİM\Danışmanlık Raporları\Rauf Bey-Güncel olan\Digital Viewer\Single Shots\S20190608_0020.jpg"/>
          <p:cNvPicPr>
            <a:picLocks noChangeAspect="1" noChangeArrowheads="1"/>
          </p:cNvPicPr>
          <p:nvPr/>
        </p:nvPicPr>
        <p:blipFill>
          <a:blip r:embed="rId2" cstate="print"/>
          <a:srcRect/>
          <a:stretch>
            <a:fillRect/>
          </a:stretch>
        </p:blipFill>
        <p:spPr bwMode="auto">
          <a:xfrm>
            <a:off x="251520" y="188640"/>
            <a:ext cx="8712968" cy="6480720"/>
          </a:xfrm>
          <a:prstGeom prst="rect">
            <a:avLst/>
          </a:prstGeom>
          <a:noFill/>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484784"/>
            <a:ext cx="8640960" cy="3770263"/>
          </a:xfrm>
          <a:prstGeom prst="rect">
            <a:avLst/>
          </a:prstGeom>
        </p:spPr>
        <p:txBody>
          <a:bodyPr wrap="square">
            <a:spAutoFit/>
          </a:bodyPr>
          <a:lstStyle/>
          <a:p>
            <a:pPr marL="457200" indent="-457200">
              <a:spcAft>
                <a:spcPts val="1800"/>
              </a:spcAft>
              <a:buFont typeface="Wingdings" panose="05000000000000000000" pitchFamily="2" charset="2"/>
              <a:buChar char="Ø"/>
            </a:pPr>
            <a:r>
              <a:rPr lang="tr-TR" sz="2800" dirty="0" smtClean="0"/>
              <a:t>Ayrıca</a:t>
            </a:r>
            <a:r>
              <a:rPr lang="tr-TR" sz="2800" dirty="0"/>
              <a:t>, </a:t>
            </a:r>
            <a:r>
              <a:rPr lang="tr-TR" sz="2800" dirty="0" err="1"/>
              <a:t>Pentajan</a:t>
            </a:r>
            <a:r>
              <a:rPr lang="tr-TR" sz="2800" dirty="0"/>
              <a:t> adlı ürünün yaprakların çok iyi kaplandığı durumlarda </a:t>
            </a:r>
            <a:r>
              <a:rPr lang="tr-TR" sz="2800" dirty="0" err="1"/>
              <a:t>kırmızıörümceğin</a:t>
            </a:r>
            <a:r>
              <a:rPr lang="tr-TR" sz="2800" dirty="0"/>
              <a:t> yumurta bırakmasını engellediği (yani </a:t>
            </a:r>
            <a:r>
              <a:rPr lang="tr-TR" sz="2800" dirty="0" err="1"/>
              <a:t>oviposition</a:t>
            </a:r>
            <a:r>
              <a:rPr lang="tr-TR" sz="2800" dirty="0"/>
              <a:t> </a:t>
            </a:r>
            <a:r>
              <a:rPr lang="tr-TR" sz="2800" dirty="0" err="1"/>
              <a:t>deterrent</a:t>
            </a:r>
            <a:r>
              <a:rPr lang="tr-TR" sz="2800" dirty="0"/>
              <a:t> etki gösterdiği) bu çalışma ile ortaya çıkarılmıştır</a:t>
            </a:r>
            <a:r>
              <a:rPr lang="tr-TR" sz="2800" dirty="0" smtClean="0"/>
              <a:t>.</a:t>
            </a:r>
          </a:p>
          <a:p>
            <a:pPr marL="457200" indent="-457200">
              <a:buFont typeface="Wingdings" panose="05000000000000000000" pitchFamily="2" charset="2"/>
              <a:buChar char="Ø"/>
            </a:pPr>
            <a:r>
              <a:rPr lang="tr-TR" sz="2800" dirty="0" smtClean="0"/>
              <a:t>Yapılan </a:t>
            </a:r>
            <a:r>
              <a:rPr lang="tr-TR" sz="2800" dirty="0"/>
              <a:t>kontroller sırasında, akarın özellikle ergin bireylerinin yaprak altında </a:t>
            </a:r>
            <a:r>
              <a:rPr lang="tr-TR" sz="2800" dirty="0" err="1" smtClean="0"/>
              <a:t>Pentajan’ın</a:t>
            </a:r>
            <a:r>
              <a:rPr lang="tr-TR" sz="2800" dirty="0" smtClean="0"/>
              <a:t> </a:t>
            </a:r>
            <a:r>
              <a:rPr lang="tr-TR" sz="2800" dirty="0"/>
              <a:t>tam olarak kaplamadığı bölümlerde toplandığı ve yumurtladığı görülmüştür. </a:t>
            </a:r>
          </a:p>
        </p:txBody>
      </p:sp>
    </p:spTree>
    <p:extLst>
      <p:ext uri="{BB962C8B-B14F-4D97-AF65-F5344CB8AC3E}">
        <p14:creationId xmlns:p14="http://schemas.microsoft.com/office/powerpoint/2010/main" xmlns="" val="83405630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2019-BELGELERİM\Danışmanlık Raporları\Rauf Bey-Güncel olan\Digital Viewer\Single Shots\S20190608_0008.jpg"/>
          <p:cNvPicPr>
            <a:picLocks noChangeAspect="1" noChangeArrowheads="1"/>
          </p:cNvPicPr>
          <p:nvPr/>
        </p:nvPicPr>
        <p:blipFill>
          <a:blip r:embed="rId2" cstate="print"/>
          <a:srcRect/>
          <a:stretch>
            <a:fillRect/>
          </a:stretch>
        </p:blipFill>
        <p:spPr bwMode="auto">
          <a:xfrm>
            <a:off x="323528" y="332656"/>
            <a:ext cx="8568952" cy="6264696"/>
          </a:xfrm>
          <a:prstGeom prst="rect">
            <a:avLst/>
          </a:prstGeom>
          <a:noFill/>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2019-BELGELERİM\Danışmanlık Raporları\Rauf Bey-Güncel olan\Digital Viewer\Single Shots\S20190608_0009.jpg"/>
          <p:cNvPicPr>
            <a:picLocks noChangeAspect="1" noChangeArrowheads="1"/>
          </p:cNvPicPr>
          <p:nvPr/>
        </p:nvPicPr>
        <p:blipFill>
          <a:blip r:embed="rId2" cstate="print"/>
          <a:srcRect/>
          <a:stretch>
            <a:fillRect/>
          </a:stretch>
        </p:blipFill>
        <p:spPr bwMode="auto">
          <a:xfrm>
            <a:off x="251520" y="548680"/>
            <a:ext cx="8640960" cy="6048672"/>
          </a:xfrm>
          <a:prstGeom prst="rect">
            <a:avLst/>
          </a:prstGeom>
          <a:noFill/>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476672"/>
            <a:ext cx="8136904" cy="5647700"/>
          </a:xfrm>
          <a:prstGeom prst="rect">
            <a:avLst/>
          </a:prstGeom>
        </p:spPr>
        <p:txBody>
          <a:bodyPr wrap="square">
            <a:spAutoFit/>
          </a:bodyPr>
          <a:lstStyle/>
          <a:p>
            <a:pPr marL="457200" indent="-457200">
              <a:spcAft>
                <a:spcPts val="3000"/>
              </a:spcAft>
              <a:buFont typeface="Wingdings" panose="05000000000000000000" pitchFamily="2" charset="2"/>
              <a:buChar char="Ø"/>
            </a:pPr>
            <a:r>
              <a:rPr lang="tr-TR" sz="2800" dirty="0"/>
              <a:t>Bu yüzden </a:t>
            </a:r>
            <a:r>
              <a:rPr lang="tr-TR" sz="2800" dirty="0" err="1"/>
              <a:t>Pentajan</a:t>
            </a:r>
            <a:r>
              <a:rPr lang="tr-TR" sz="2800" dirty="0"/>
              <a:t> uygulaması sırasında, tüm yaprakların hem alt hem de üst yüzeylerinin iyi şekilde kaplanmasına azami özen gösterilmesi ürünün etkinliği için son derece önemlidir</a:t>
            </a:r>
            <a:r>
              <a:rPr lang="tr-TR" sz="2800" dirty="0" smtClean="0"/>
              <a:t>.</a:t>
            </a:r>
          </a:p>
          <a:p>
            <a:pPr marL="457200" indent="-457200">
              <a:buFont typeface="Wingdings" panose="05000000000000000000" pitchFamily="2" charset="2"/>
              <a:buChar char="Ø"/>
            </a:pPr>
            <a:r>
              <a:rPr lang="tr-TR" sz="2800" dirty="0" smtClean="0"/>
              <a:t>Ayrıca</a:t>
            </a:r>
            <a:r>
              <a:rPr lang="tr-TR" sz="2800" dirty="0"/>
              <a:t>, Avrupa </a:t>
            </a:r>
            <a:r>
              <a:rPr lang="tr-TR" sz="2800" dirty="0" err="1"/>
              <a:t>kırmızıörümceği</a:t>
            </a:r>
            <a:r>
              <a:rPr lang="tr-TR" sz="2800" dirty="0"/>
              <a:t> erginlerinin beslenme ve yumurtlama için genelde körpe sürgün uç yapraklarını tercih etmesi nedeniyle sürgün gelişiminin çok hızlı olduğu ilkbahar ve </a:t>
            </a:r>
            <a:r>
              <a:rPr lang="tr-TR" sz="2800" dirty="0" smtClean="0"/>
              <a:t>yaz başında ‘</a:t>
            </a:r>
            <a:r>
              <a:rPr lang="tr-TR" sz="2800" dirty="0" err="1"/>
              <a:t>Pentajan</a:t>
            </a:r>
            <a:r>
              <a:rPr lang="tr-TR" sz="2800" dirty="0"/>
              <a:t>’ uygulamalarının en az haftada bir kez tekrarlanması </a:t>
            </a:r>
            <a:r>
              <a:rPr lang="tr-TR" sz="2800" dirty="0" err="1"/>
              <a:t>kırmızıörümcek</a:t>
            </a:r>
            <a:r>
              <a:rPr lang="tr-TR" sz="2800" dirty="0"/>
              <a:t> </a:t>
            </a:r>
            <a:r>
              <a:rPr lang="tr-TR" sz="2800" dirty="0" err="1"/>
              <a:t>populasyonunu</a:t>
            </a:r>
            <a:r>
              <a:rPr lang="tr-TR" sz="2800" dirty="0"/>
              <a:t> baskı altına almada son derece önemlidir.</a:t>
            </a:r>
          </a:p>
        </p:txBody>
      </p:sp>
    </p:spTree>
    <p:extLst>
      <p:ext uri="{BB962C8B-B14F-4D97-AF65-F5344CB8AC3E}">
        <p14:creationId xmlns:p14="http://schemas.microsoft.com/office/powerpoint/2010/main" xmlns="" val="23333290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260648"/>
            <a:ext cx="8280920" cy="1615827"/>
          </a:xfrm>
          <a:prstGeom prst="rect">
            <a:avLst/>
          </a:prstGeom>
        </p:spPr>
        <p:txBody>
          <a:bodyPr wrap="square">
            <a:spAutoFit/>
          </a:bodyPr>
          <a:lstStyle/>
          <a:p>
            <a:pPr>
              <a:spcAft>
                <a:spcPts val="1800"/>
              </a:spcAft>
              <a:buFont typeface="Wingdings" panose="05000000000000000000" pitchFamily="2" charset="2"/>
              <a:buChar char="Ø"/>
            </a:pPr>
            <a:r>
              <a:rPr lang="tr-TR" sz="2800" dirty="0" smtClean="0"/>
              <a:t> Kışı </a:t>
            </a:r>
            <a:r>
              <a:rPr lang="tr-TR" sz="2800" dirty="0"/>
              <a:t>yumurta döneminde geçirir</a:t>
            </a:r>
            <a:r>
              <a:rPr lang="tr-TR" sz="2800" dirty="0" smtClean="0"/>
              <a:t>.</a:t>
            </a:r>
          </a:p>
          <a:p>
            <a:pPr>
              <a:buFont typeface="Wingdings" panose="05000000000000000000" pitchFamily="2" charset="2"/>
              <a:buChar char="Ø"/>
            </a:pPr>
            <a:r>
              <a:rPr lang="tr-TR" sz="2800" dirty="0" smtClean="0"/>
              <a:t> </a:t>
            </a:r>
            <a:r>
              <a:rPr lang="tr-TR" sz="2800" dirty="0"/>
              <a:t>Kışlık yumurtalar dallara, dalların koltuk altlarına, meyve buketi ile odun gözü etrafına </a:t>
            </a:r>
            <a:r>
              <a:rPr lang="tr-TR" sz="2800" dirty="0" smtClean="0"/>
              <a:t>bırakılır.</a:t>
            </a:r>
            <a:endParaRPr lang="tr-TR" sz="2800" dirty="0"/>
          </a:p>
        </p:txBody>
      </p:sp>
      <p:pic>
        <p:nvPicPr>
          <p:cNvPr id="3" name="Resim 2" descr="http://plante-doktor.dk/panonychus%20ulmi%20aeg3.jpg"/>
          <p:cNvPicPr/>
          <p:nvPr/>
        </p:nvPicPr>
        <p:blipFill>
          <a:blip r:embed="rId2" cstate="print"/>
          <a:srcRect t="33035" b="16797"/>
          <a:stretch>
            <a:fillRect/>
          </a:stretch>
        </p:blipFill>
        <p:spPr bwMode="auto">
          <a:xfrm>
            <a:off x="1495762" y="2276872"/>
            <a:ext cx="3292262" cy="3801367"/>
          </a:xfrm>
          <a:prstGeom prst="rect">
            <a:avLst/>
          </a:prstGeom>
          <a:noFill/>
          <a:ln w="9525">
            <a:noFill/>
            <a:miter lim="800000"/>
            <a:headEnd/>
            <a:tailEnd/>
          </a:ln>
        </p:spPr>
      </p:pic>
      <p:pic>
        <p:nvPicPr>
          <p:cNvPr id="4" name="Resim 3" descr="http://www.gozdefidancilik.com/images/8_sekil_8b.jpg"/>
          <p:cNvPicPr/>
          <p:nvPr/>
        </p:nvPicPr>
        <p:blipFill>
          <a:blip r:embed="rId3" cstate="print"/>
          <a:srcRect/>
          <a:stretch>
            <a:fillRect/>
          </a:stretch>
        </p:blipFill>
        <p:spPr bwMode="auto">
          <a:xfrm>
            <a:off x="4977535" y="2276872"/>
            <a:ext cx="2474786" cy="1682404"/>
          </a:xfrm>
          <a:prstGeom prst="rect">
            <a:avLst/>
          </a:prstGeom>
          <a:noFill/>
          <a:ln w="9525">
            <a:noFill/>
            <a:miter lim="800000"/>
            <a:headEnd/>
            <a:tailEnd/>
          </a:ln>
        </p:spPr>
      </p:pic>
      <p:pic>
        <p:nvPicPr>
          <p:cNvPr id="5" name="Resim 4" descr="http://www.plante-doktor.dk/panonychus%20ulmi%20aeg.jpg"/>
          <p:cNvPicPr/>
          <p:nvPr/>
        </p:nvPicPr>
        <p:blipFill>
          <a:blip r:embed="rId4" cstate="print"/>
          <a:srcRect t="18214" b="3490"/>
          <a:stretch>
            <a:fillRect/>
          </a:stretch>
        </p:blipFill>
        <p:spPr bwMode="auto">
          <a:xfrm>
            <a:off x="4977534" y="4047923"/>
            <a:ext cx="2474786" cy="2030315"/>
          </a:xfrm>
          <a:prstGeom prst="rect">
            <a:avLst/>
          </a:prstGeom>
          <a:noFill/>
          <a:ln w="9525">
            <a:noFill/>
            <a:miter lim="800000"/>
            <a:headEnd/>
            <a:tailEnd/>
          </a:ln>
        </p:spPr>
      </p:pic>
    </p:spTree>
    <p:extLst>
      <p:ext uri="{BB962C8B-B14F-4D97-AF65-F5344CB8AC3E}">
        <p14:creationId xmlns:p14="http://schemas.microsoft.com/office/powerpoint/2010/main" xmlns="" val="3275086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35231" y="1124744"/>
            <a:ext cx="7920880" cy="2246769"/>
          </a:xfrm>
          <a:prstGeom prst="rect">
            <a:avLst/>
          </a:prstGeom>
        </p:spPr>
        <p:txBody>
          <a:bodyPr wrap="square">
            <a:spAutoFit/>
          </a:bodyPr>
          <a:lstStyle/>
          <a:p>
            <a:pPr marL="457200" indent="-457200">
              <a:buFont typeface="Wingdings" panose="05000000000000000000" pitchFamily="2" charset="2"/>
              <a:buChar char="Ø"/>
            </a:pPr>
            <a:r>
              <a:rPr lang="tr-TR" sz="2800" dirty="0"/>
              <a:t>Sonuç olarak, test edilen ‘</a:t>
            </a:r>
            <a:r>
              <a:rPr lang="tr-TR" sz="2800" dirty="0" err="1"/>
              <a:t>Pentajan</a:t>
            </a:r>
            <a:r>
              <a:rPr lang="tr-TR" sz="2800" dirty="0"/>
              <a:t>’ adlı organik ürünün bahçe bitkileri yetiştiriciliğinde </a:t>
            </a:r>
            <a:r>
              <a:rPr lang="tr-TR" sz="2800" dirty="0" err="1"/>
              <a:t>kırmızıörümceklerle</a:t>
            </a:r>
            <a:r>
              <a:rPr lang="tr-TR" sz="2800" dirty="0"/>
              <a:t> Entegre Mücadele (IPM) kapsamında başarıyla kullanılabileceği söylenebilir.</a:t>
            </a:r>
          </a:p>
        </p:txBody>
      </p:sp>
    </p:spTree>
    <p:extLst>
      <p:ext uri="{BB962C8B-B14F-4D97-AF65-F5344CB8AC3E}">
        <p14:creationId xmlns:p14="http://schemas.microsoft.com/office/powerpoint/2010/main" xmlns="" val="139617277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1421168" y="2902297"/>
            <a:ext cx="6535208" cy="769441"/>
          </a:xfrm>
          <a:prstGeom prst="rect">
            <a:avLst/>
          </a:prstGeom>
          <a:noFill/>
          <a:ln w="9525">
            <a:noFill/>
            <a:miter lim="800000"/>
            <a:headEnd/>
            <a:tailEnd/>
          </a:ln>
          <a:effectLst/>
        </p:spPr>
        <p:txBody>
          <a:bodyPr wrap="square">
            <a:spAutoFit/>
          </a:bodyPr>
          <a:lstStyle/>
          <a:p>
            <a:pPr>
              <a:spcBef>
                <a:spcPct val="50000"/>
              </a:spcBef>
            </a:pPr>
            <a:r>
              <a:rPr lang="tr-TR" sz="4400" dirty="0">
                <a:latin typeface="Times New Roman" charset="0"/>
              </a:rPr>
              <a:t>        </a:t>
            </a:r>
            <a:r>
              <a:rPr lang="tr-TR" sz="4400" dirty="0" smtClean="0">
                <a:latin typeface="Times New Roman" charset="0"/>
              </a:rPr>
              <a:t>TEŞEKKÜRLER</a:t>
            </a:r>
            <a:r>
              <a:rPr lang="tr-TR" sz="4400" dirty="0">
                <a:latin typeface="Times New Roman" charset="0"/>
              </a:rPr>
              <a: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548680"/>
            <a:ext cx="7992888" cy="5324535"/>
          </a:xfrm>
          <a:prstGeom prst="rect">
            <a:avLst/>
          </a:prstGeom>
        </p:spPr>
        <p:txBody>
          <a:bodyPr wrap="square">
            <a:spAutoFit/>
          </a:bodyPr>
          <a:lstStyle/>
          <a:p>
            <a:pPr marL="457200" indent="-457200">
              <a:spcAft>
                <a:spcPts val="2400"/>
              </a:spcAft>
              <a:buFont typeface="Wingdings" panose="05000000000000000000" pitchFamily="2" charset="2"/>
              <a:buChar char="Ø"/>
            </a:pPr>
            <a:r>
              <a:rPr lang="tr-TR" sz="2800" dirty="0"/>
              <a:t>Hareketli dönemleri genel olarak yaprağın alt yüzünde yaşarlar ve ergin dişi yazlık yumurtalarını yaprakların alt yüzüne </a:t>
            </a:r>
            <a:r>
              <a:rPr lang="tr-TR" sz="2800" dirty="0" smtClean="0"/>
              <a:t>bırakır.</a:t>
            </a:r>
            <a:endParaRPr lang="tr-TR" sz="2800" b="1" dirty="0"/>
          </a:p>
          <a:p>
            <a:pPr marL="457200" indent="-457200">
              <a:spcAft>
                <a:spcPts val="2400"/>
              </a:spcAft>
              <a:buFont typeface="Wingdings" panose="05000000000000000000" pitchFamily="2" charset="2"/>
              <a:buChar char="Ø"/>
            </a:pPr>
            <a:r>
              <a:rPr lang="tr-TR" sz="2800" dirty="0" smtClean="0"/>
              <a:t>Yıllık </a:t>
            </a:r>
            <a:r>
              <a:rPr lang="tr-TR" sz="2800" dirty="0"/>
              <a:t>döl sayısı 8-9’a </a:t>
            </a:r>
            <a:r>
              <a:rPr lang="tr-TR" sz="2800" dirty="0" smtClean="0"/>
              <a:t>ulaşır.</a:t>
            </a:r>
          </a:p>
          <a:p>
            <a:pPr marL="457200" indent="-457200">
              <a:spcAft>
                <a:spcPts val="2400"/>
              </a:spcAft>
              <a:buFont typeface="Wingdings" panose="05000000000000000000" pitchFamily="2" charset="2"/>
              <a:buChar char="Ø"/>
            </a:pPr>
            <a:r>
              <a:rPr lang="tr-TR" sz="2800" dirty="0" smtClean="0"/>
              <a:t>Zararı</a:t>
            </a:r>
            <a:r>
              <a:rPr lang="tr-TR" sz="2800" dirty="0"/>
              <a:t>, diğer </a:t>
            </a:r>
            <a:r>
              <a:rPr lang="tr-TR" sz="2800" dirty="0" err="1"/>
              <a:t>kırmızıörümceklerde</a:t>
            </a:r>
            <a:r>
              <a:rPr lang="tr-TR" sz="2800" dirty="0"/>
              <a:t> olduğu gibi, tüm hareketli dönemleri yapraklarda beslenir ve klorofili yok eder</a:t>
            </a:r>
            <a:r>
              <a:rPr lang="tr-TR" sz="2800" dirty="0" smtClean="0"/>
              <a:t>.</a:t>
            </a:r>
          </a:p>
          <a:p>
            <a:pPr marL="457200" indent="-457200">
              <a:buFont typeface="Wingdings" panose="05000000000000000000" pitchFamily="2" charset="2"/>
              <a:buChar char="Ø"/>
            </a:pPr>
            <a:r>
              <a:rPr lang="tr-TR" sz="2800" dirty="0" smtClean="0"/>
              <a:t>Beslenme </a:t>
            </a:r>
            <a:r>
              <a:rPr lang="tr-TR" sz="2800" dirty="0"/>
              <a:t>yerleri noktalı benekler halini alır, yoğun popülasyonda yaprak tümden solar ve </a:t>
            </a:r>
            <a:r>
              <a:rPr lang="tr-TR" sz="2800" dirty="0" smtClean="0"/>
              <a:t>bronzlaşır.</a:t>
            </a:r>
            <a:endParaRPr lang="tr-TR" sz="2800" dirty="0"/>
          </a:p>
        </p:txBody>
      </p:sp>
    </p:spTree>
    <p:extLst>
      <p:ext uri="{BB962C8B-B14F-4D97-AF65-F5344CB8AC3E}">
        <p14:creationId xmlns:p14="http://schemas.microsoft.com/office/powerpoint/2010/main" xmlns="" val="292917594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http://www.itga.com/docs/estacion/FOTOS_FRUTALES/MANZANO_Panonychus%20ulmi_huevos%20DA%C3%91OS.jpg"/>
          <p:cNvPicPr/>
          <p:nvPr/>
        </p:nvPicPr>
        <p:blipFill>
          <a:blip r:embed="rId2" cstate="print"/>
          <a:srcRect/>
          <a:stretch>
            <a:fillRect/>
          </a:stretch>
        </p:blipFill>
        <p:spPr bwMode="auto">
          <a:xfrm>
            <a:off x="4936" y="-13568"/>
            <a:ext cx="9139063" cy="6871567"/>
          </a:xfrm>
          <a:prstGeom prst="rect">
            <a:avLst/>
          </a:prstGeom>
          <a:noFill/>
          <a:ln w="9525">
            <a:noFill/>
            <a:miter lim="800000"/>
            <a:headEnd/>
            <a:tailEnd/>
          </a:ln>
        </p:spPr>
      </p:pic>
    </p:spTree>
    <p:extLst>
      <p:ext uri="{BB962C8B-B14F-4D97-AF65-F5344CB8AC3E}">
        <p14:creationId xmlns:p14="http://schemas.microsoft.com/office/powerpoint/2010/main" xmlns="" val="134992855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Resim 7" descr="European red mite overwintering eggs on the calyx end of an apple (courtesy INFRUITEC South Afric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28710" y="3246830"/>
            <a:ext cx="3638272" cy="2958454"/>
          </a:xfrm>
          <a:prstGeom prst="rect">
            <a:avLst/>
          </a:prstGeom>
          <a:noFill/>
          <a:extLst>
            <a:ext uri="{909E8E84-426E-40DD-AFC4-6F175D3DCCD1}">
              <a14:hiddenFill xmlns:a14="http://schemas.microsoft.com/office/drawing/2010/main" xmlns="">
                <a:solidFill>
                  <a:srgbClr val="FFFFFF"/>
                </a:solidFill>
              </a14:hiddenFill>
            </a:ext>
          </a:extLst>
        </p:spPr>
      </p:pic>
      <p:pic>
        <p:nvPicPr>
          <p:cNvPr id="55297" name="Resim 8" descr="http://www.omafra.gov.on.ca/IPM/images/apples/insects/apples_european-red-mite_04_zoom.jpg?rand=1222265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51957"/>
            <a:ext cx="4527422" cy="38225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a:spLocks noChangeArrowheads="1"/>
          </p:cNvSpPr>
          <p:nvPr/>
        </p:nvSpPr>
        <p:spPr bwMode="auto">
          <a:xfrm>
            <a:off x="1845870" y="3684238"/>
            <a:ext cx="1790026" cy="1760986"/>
          </a:xfrm>
          <a:prstGeom prst="ellipse">
            <a:avLst/>
          </a:prstGeom>
          <a:noFill/>
          <a:ln w="158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tr-TR"/>
          </a:p>
        </p:txBody>
      </p:sp>
      <p:cxnSp>
        <p:nvCxnSpPr>
          <p:cNvPr id="5" name="AutoShape 74"/>
          <p:cNvCxnSpPr>
            <a:cxnSpLocks noChangeShapeType="1"/>
          </p:cNvCxnSpPr>
          <p:nvPr/>
        </p:nvCxnSpPr>
        <p:spPr bwMode="auto">
          <a:xfrm>
            <a:off x="3635896" y="4726057"/>
            <a:ext cx="2088232" cy="143103"/>
          </a:xfrm>
          <a:prstGeom prst="straightConnector1">
            <a:avLst/>
          </a:prstGeom>
          <a:noFill/>
          <a:ln w="25400">
            <a:solidFill>
              <a:srgbClr val="0000FF"/>
            </a:solidFill>
            <a:round/>
            <a:headEnd/>
            <a:tailEnd type="triangle" w="med" len="med"/>
          </a:ln>
          <a:extLst>
            <a:ext uri="{909E8E84-426E-40DD-AFC4-6F175D3DCCD1}">
              <a14:hiddenFill xmlns:a14="http://schemas.microsoft.com/office/drawing/2010/main" xmlns="">
                <a:noFill/>
              </a14:hiddenFill>
            </a:ext>
          </a:extLst>
        </p:spPr>
      </p:cxnSp>
      <p:sp>
        <p:nvSpPr>
          <p:cNvPr id="2" name="Rectangle 5"/>
          <p:cNvSpPr>
            <a:spLocks noChangeArrowheads="1"/>
          </p:cNvSpPr>
          <p:nvPr/>
        </p:nvSpPr>
        <p:spPr bwMode="auto">
          <a:xfrm>
            <a:off x="712174" y="707799"/>
            <a:ext cx="7596336" cy="1231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28600" algn="l"/>
                <a:tab pos="449263" algn="l"/>
              </a:tabLst>
              <a:defRPr>
                <a:solidFill>
                  <a:schemeClr val="tx1"/>
                </a:solidFill>
                <a:latin typeface="Arial" pitchFamily="34" charset="0"/>
                <a:cs typeface="Arial" pitchFamily="34" charset="0"/>
              </a:defRPr>
            </a:lvl1pPr>
            <a:lvl2pPr>
              <a:tabLst>
                <a:tab pos="228600" algn="l"/>
                <a:tab pos="449263" algn="l"/>
              </a:tabLst>
              <a:defRPr>
                <a:solidFill>
                  <a:schemeClr val="tx1"/>
                </a:solidFill>
                <a:latin typeface="Arial" pitchFamily="34" charset="0"/>
                <a:cs typeface="Arial" pitchFamily="34" charset="0"/>
              </a:defRPr>
            </a:lvl2pPr>
            <a:lvl3pPr>
              <a:tabLst>
                <a:tab pos="228600" algn="l"/>
                <a:tab pos="449263" algn="l"/>
              </a:tabLst>
              <a:defRPr>
                <a:solidFill>
                  <a:schemeClr val="tx1"/>
                </a:solidFill>
                <a:latin typeface="Arial" pitchFamily="34" charset="0"/>
                <a:cs typeface="Arial" pitchFamily="34" charset="0"/>
              </a:defRPr>
            </a:lvl3pPr>
            <a:lvl4pPr>
              <a:tabLst>
                <a:tab pos="228600" algn="l"/>
                <a:tab pos="449263" algn="l"/>
              </a:tabLst>
              <a:defRPr>
                <a:solidFill>
                  <a:schemeClr val="tx1"/>
                </a:solidFill>
                <a:latin typeface="Arial" pitchFamily="34" charset="0"/>
                <a:cs typeface="Arial" pitchFamily="34" charset="0"/>
              </a:defRPr>
            </a:lvl4pPr>
            <a:lvl5pPr>
              <a:tabLst>
                <a:tab pos="228600" algn="l"/>
                <a:tab pos="449263" algn="l"/>
              </a:tabLst>
              <a:defRPr>
                <a:solidFill>
                  <a:schemeClr val="tx1"/>
                </a:solidFill>
                <a:latin typeface="Arial" pitchFamily="34" charset="0"/>
                <a:cs typeface="Arial" pitchFamily="34" charset="0"/>
              </a:defRPr>
            </a:lvl5pPr>
            <a:lvl6pPr fontAlgn="base">
              <a:spcBef>
                <a:spcPct val="0"/>
              </a:spcBef>
              <a:spcAft>
                <a:spcPct val="0"/>
              </a:spcAft>
              <a:tabLst>
                <a:tab pos="228600" algn="l"/>
                <a:tab pos="449263" algn="l"/>
              </a:tabLst>
              <a:defRPr>
                <a:solidFill>
                  <a:schemeClr val="tx1"/>
                </a:solidFill>
                <a:latin typeface="Arial" pitchFamily="34" charset="0"/>
                <a:cs typeface="Arial" pitchFamily="34" charset="0"/>
              </a:defRPr>
            </a:lvl6pPr>
            <a:lvl7pPr fontAlgn="base">
              <a:spcBef>
                <a:spcPct val="0"/>
              </a:spcBef>
              <a:spcAft>
                <a:spcPct val="0"/>
              </a:spcAft>
              <a:tabLst>
                <a:tab pos="228600" algn="l"/>
                <a:tab pos="449263" algn="l"/>
              </a:tabLst>
              <a:defRPr>
                <a:solidFill>
                  <a:schemeClr val="tx1"/>
                </a:solidFill>
                <a:latin typeface="Arial" pitchFamily="34" charset="0"/>
                <a:cs typeface="Arial" pitchFamily="34" charset="0"/>
              </a:defRPr>
            </a:lvl7pPr>
            <a:lvl8pPr fontAlgn="base">
              <a:spcBef>
                <a:spcPct val="0"/>
              </a:spcBef>
              <a:spcAft>
                <a:spcPct val="0"/>
              </a:spcAft>
              <a:tabLst>
                <a:tab pos="228600" algn="l"/>
                <a:tab pos="449263" algn="l"/>
              </a:tabLst>
              <a:defRPr>
                <a:solidFill>
                  <a:schemeClr val="tx1"/>
                </a:solidFill>
                <a:latin typeface="Arial" pitchFamily="34" charset="0"/>
                <a:cs typeface="Arial" pitchFamily="34" charset="0"/>
              </a:defRPr>
            </a:lvl8pPr>
            <a:lvl9pPr fontAlgn="base">
              <a:spcBef>
                <a:spcPct val="0"/>
              </a:spcBef>
              <a:spcAft>
                <a:spcPct val="0"/>
              </a:spcAft>
              <a:tabLst>
                <a:tab pos="228600" algn="l"/>
                <a:tab pos="449263" algn="l"/>
              </a:tabLst>
              <a:defRPr>
                <a:solidFill>
                  <a:schemeClr val="tx1"/>
                </a:solidFill>
                <a:latin typeface="Arial" pitchFamily="34" charset="0"/>
                <a:cs typeface="Arial" pitchFamily="34" charset="0"/>
              </a:defRPr>
            </a:lvl9pPr>
          </a:lstStyle>
          <a:p>
            <a:pPr marL="266700" marR="0" lvl="0" indent="-2667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tab pos="444500" algn="l"/>
              </a:tabLst>
            </a:pPr>
            <a:r>
              <a:rPr kumimoji="0" lang="tr-TR" altLang="tr-T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Bu akar türü, meyvede de beslenip yumurtasını bırakabilir</a:t>
            </a:r>
            <a:r>
              <a:rPr kumimoji="0" lang="tr-TR" alt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tr-TR" altLang="tr-T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88925" algn="l" defTabSz="914400" rtl="0" eaLnBrk="0" fontAlgn="base" latinLnBrk="0" hangingPunct="0">
              <a:lnSpc>
                <a:spcPct val="100000"/>
              </a:lnSpc>
              <a:spcBef>
                <a:spcPct val="0"/>
              </a:spcBef>
              <a:spcAft>
                <a:spcPct val="0"/>
              </a:spcAft>
              <a:buClrTx/>
              <a:buSzTx/>
              <a:buFontTx/>
              <a:buNone/>
              <a:tabLst>
                <a:tab pos="228600" algn="l"/>
                <a:tab pos="449263" algn="l"/>
              </a:tabLst>
            </a:pP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7350276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0230" y="692696"/>
            <a:ext cx="8352928" cy="4708981"/>
          </a:xfrm>
          <a:prstGeom prst="rect">
            <a:avLst/>
          </a:prstGeom>
        </p:spPr>
        <p:txBody>
          <a:bodyPr wrap="square">
            <a:spAutoFit/>
          </a:bodyPr>
          <a:lstStyle/>
          <a:p>
            <a:pPr marL="355600" indent="-355600">
              <a:spcAft>
                <a:spcPts val="2400"/>
              </a:spcAft>
              <a:buFont typeface="Wingdings" panose="05000000000000000000" pitchFamily="2" charset="2"/>
              <a:buChar char="Ø"/>
            </a:pPr>
            <a:r>
              <a:rPr lang="tr-TR" sz="2800" dirty="0" smtClean="0"/>
              <a:t> Zararlının </a:t>
            </a:r>
            <a:r>
              <a:rPr lang="tr-TR" sz="2800" dirty="0"/>
              <a:t>kısa hayat dönemi (sıcak mevsimde 8-10 günde bir dölünü tamamlayabilmektedir) ve yüksek üreme kapasitesine sahip olması (bir dişi ömrü boyunca 60-80 yumurta bırakabilir), diğer zararlılara göre kimyasallara karşı daha hızlı direnç geliştirmesine sebep </a:t>
            </a:r>
            <a:r>
              <a:rPr lang="tr-TR" sz="2800" dirty="0" smtClean="0"/>
              <a:t>olmaktadır.</a:t>
            </a:r>
          </a:p>
          <a:p>
            <a:pPr marL="355600" indent="-355600">
              <a:buFont typeface="Wingdings" panose="05000000000000000000" pitchFamily="2" charset="2"/>
              <a:buChar char="Ø"/>
            </a:pPr>
            <a:r>
              <a:rPr lang="tr-TR" sz="2800" dirty="0"/>
              <a:t> </a:t>
            </a:r>
            <a:r>
              <a:rPr lang="tr-TR" sz="2800" dirty="0" smtClean="0"/>
              <a:t>Üreticilerin </a:t>
            </a:r>
            <a:r>
              <a:rPr lang="tr-TR" sz="2800" dirty="0"/>
              <a:t>uyguladığı yüksek dozda ve sık yapılan ilaçlamalar 1980’li yıllardan bu yana gelişen dayanıklılığın daha da artmasına sebep </a:t>
            </a:r>
            <a:r>
              <a:rPr lang="tr-TR" sz="2800" dirty="0" smtClean="0"/>
              <a:t>olmuştur.</a:t>
            </a:r>
            <a:endParaRPr lang="tr-TR" sz="2800" dirty="0"/>
          </a:p>
        </p:txBody>
      </p:sp>
    </p:spTree>
    <p:extLst>
      <p:ext uri="{BB962C8B-B14F-4D97-AF65-F5344CB8AC3E}">
        <p14:creationId xmlns:p14="http://schemas.microsoft.com/office/powerpoint/2010/main" xmlns="" val="9061837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8121" y="908720"/>
            <a:ext cx="8352928" cy="3416320"/>
          </a:xfrm>
          <a:prstGeom prst="rect">
            <a:avLst/>
          </a:prstGeom>
        </p:spPr>
        <p:txBody>
          <a:bodyPr wrap="square">
            <a:spAutoFit/>
          </a:bodyPr>
          <a:lstStyle/>
          <a:p>
            <a:pPr marL="355600" indent="-355600">
              <a:spcAft>
                <a:spcPts val="2400"/>
              </a:spcAft>
              <a:buFont typeface="Wingdings" panose="05000000000000000000" pitchFamily="2" charset="2"/>
              <a:buChar char="Ø"/>
            </a:pPr>
            <a:r>
              <a:rPr lang="tr-TR" sz="2800" dirty="0" smtClean="0"/>
              <a:t> Bu </a:t>
            </a:r>
            <a:r>
              <a:rPr lang="tr-TR" sz="2800" dirty="0"/>
              <a:t>yüzden, son yıllarda </a:t>
            </a:r>
            <a:r>
              <a:rPr lang="tr-TR" sz="2800" dirty="0" err="1"/>
              <a:t>kırmızıörümcekler</a:t>
            </a:r>
            <a:r>
              <a:rPr lang="tr-TR" sz="2800" dirty="0"/>
              <a:t> ile yapılan kimyasal mücadelede arzu edilen sonuçlar </a:t>
            </a:r>
            <a:r>
              <a:rPr lang="tr-TR" sz="2800" dirty="0" smtClean="0"/>
              <a:t>alınamamaktadır.</a:t>
            </a:r>
          </a:p>
          <a:p>
            <a:pPr marL="355600" indent="-355600">
              <a:buFont typeface="Wingdings" panose="05000000000000000000" pitchFamily="2" charset="2"/>
              <a:buChar char="Ø"/>
            </a:pPr>
            <a:r>
              <a:rPr lang="tr-TR" sz="2800" dirty="0" smtClean="0"/>
              <a:t> </a:t>
            </a:r>
            <a:r>
              <a:rPr lang="tr-TR" sz="2800" dirty="0"/>
              <a:t>Bu çalışmanın amacı, Avrupa </a:t>
            </a:r>
            <a:r>
              <a:rPr lang="tr-TR" sz="2800" dirty="0" err="1"/>
              <a:t>kırmızıörümceğine</a:t>
            </a:r>
            <a:r>
              <a:rPr lang="tr-TR" sz="2800" dirty="0"/>
              <a:t> karşı kimyasal ilaçlarla yapılan ve net sonuçlar alınamayan mücadelesine alternatif olabilecek ‘</a:t>
            </a:r>
            <a:r>
              <a:rPr lang="tr-TR" sz="2800" b="1" dirty="0" err="1"/>
              <a:t>Pentajan</a:t>
            </a:r>
            <a:r>
              <a:rPr lang="tr-TR" sz="2800" dirty="0"/>
              <a:t>’ adlı </a:t>
            </a:r>
            <a:r>
              <a:rPr lang="tr-TR" sz="2800" dirty="0" smtClean="0"/>
              <a:t>ürünü </a:t>
            </a:r>
            <a:r>
              <a:rPr lang="tr-TR" sz="2800" dirty="0"/>
              <a:t>denemektir.</a:t>
            </a:r>
          </a:p>
        </p:txBody>
      </p:sp>
    </p:spTree>
    <p:extLst>
      <p:ext uri="{BB962C8B-B14F-4D97-AF65-F5344CB8AC3E}">
        <p14:creationId xmlns:p14="http://schemas.microsoft.com/office/powerpoint/2010/main" xmlns="" val="13087873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3505</TotalTime>
  <Words>1627</Words>
  <Application>Microsoft Office PowerPoint</Application>
  <PresentationFormat>Ekran Gösterisi (4:3)</PresentationFormat>
  <Paragraphs>326</Paragraphs>
  <Slides>41</Slides>
  <Notes>0</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Varsayılan Tasarım</vt:lpstr>
      <vt:lpstr>‘Pentajan’ adlı ürünün Avrupa kırmızıörümceği, Panonychus ulmi Koch (Acarina: Tetranychidae)]’ye karşı etkinliğinin değerlendirilmesi</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serıfe unal</dc:creator>
  <cp:lastModifiedBy>erler</cp:lastModifiedBy>
  <cp:revision>319</cp:revision>
  <dcterms:created xsi:type="dcterms:W3CDTF">2004-07-15T07:42:59Z</dcterms:created>
  <dcterms:modified xsi:type="dcterms:W3CDTF">2019-08-23T19:42:26Z</dcterms:modified>
</cp:coreProperties>
</file>