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3" r:id="rId2"/>
    <p:sldId id="296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5" r:id="rId12"/>
    <p:sldId id="421" r:id="rId13"/>
    <p:sldId id="422" r:id="rId14"/>
    <p:sldId id="423" r:id="rId15"/>
    <p:sldId id="307" r:id="rId16"/>
    <p:sldId id="429" r:id="rId17"/>
    <p:sldId id="428" r:id="rId18"/>
    <p:sldId id="426" r:id="rId19"/>
    <p:sldId id="430" r:id="rId20"/>
    <p:sldId id="431" r:id="rId21"/>
    <p:sldId id="427" r:id="rId22"/>
    <p:sldId id="343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42" r:id="rId31"/>
    <p:sldId id="443" r:id="rId32"/>
    <p:sldId id="447" r:id="rId33"/>
    <p:sldId id="448" r:id="rId34"/>
    <p:sldId id="445" r:id="rId35"/>
    <p:sldId id="449" r:id="rId36"/>
    <p:sldId id="446" r:id="rId37"/>
    <p:sldId id="345" r:id="rId38"/>
    <p:sldId id="439" r:id="rId39"/>
    <p:sldId id="440" r:id="rId40"/>
    <p:sldId id="441" r:id="rId41"/>
    <p:sldId id="269" r:id="rId4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ıfe unal" initials="s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5FDCF"/>
    <a:srgbClr val="FCFCD0"/>
    <a:srgbClr val="F5E0D7"/>
    <a:srgbClr val="CCECFF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9-BELGELER&#304;M\Dan&#305;&#351;manl&#305;k%20Raporlar&#305;\Rauf%20Bey\Tuta%20-%20yumur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9-BELGELER&#304;M\Dan&#305;&#351;manl&#305;k%20Raporlar&#305;\Rauf%20Bey\Tuta%20-%20lar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/>
            </a:pPr>
            <a:r>
              <a:rPr lang="tr-TR" sz="1600" baseline="0" dirty="0" err="1"/>
              <a:t>Tetrajan'ın</a:t>
            </a:r>
            <a:r>
              <a:rPr lang="tr-TR" sz="1600" baseline="0" dirty="0"/>
              <a:t> yumurta bırakmayı engelleyici etkisi</a:t>
            </a:r>
          </a:p>
        </c:rich>
      </c:tx>
      <c:layout>
        <c:manualLayout>
          <c:xMode val="edge"/>
          <c:yMode val="edge"/>
          <c:x val="0.20640458910247581"/>
          <c:y val="1.63833708785582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73492584681991"/>
          <c:y val="0.11625844991582132"/>
          <c:w val="0.7018795432279793"/>
          <c:h val="0.70319430319708076"/>
        </c:manualLayout>
      </c:layout>
      <c:lineChart>
        <c:grouping val="standard"/>
        <c:varyColors val="0"/>
        <c:ser>
          <c:idx val="0"/>
          <c:order val="0"/>
          <c:tx>
            <c:strRef>
              <c:f>Sayfa1!$B$4</c:f>
              <c:strCache>
                <c:ptCount val="1"/>
                <c:pt idx="0">
                  <c:v>Terajan</c:v>
                </c:pt>
              </c:strCache>
            </c:strRef>
          </c:tx>
          <c:marker>
            <c:symbol val="triangle"/>
            <c:size val="5"/>
            <c:spPr>
              <a:noFill/>
            </c:spPr>
          </c:marker>
          <c:dLbls>
            <c:txPr>
              <a:bodyPr/>
              <a:lstStyle/>
              <a:p>
                <a:pPr>
                  <a:defRPr sz="1400" baseline="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Sayfa1!$C$3:$H$3</c:f>
              <c:strCache>
                <c:ptCount val="6"/>
                <c:pt idx="0">
                  <c:v>1. hafta</c:v>
                </c:pt>
                <c:pt idx="1">
                  <c:v>2. hafta</c:v>
                </c:pt>
                <c:pt idx="2">
                  <c:v>3. hafta</c:v>
                </c:pt>
                <c:pt idx="3">
                  <c:v>4. hafta</c:v>
                </c:pt>
                <c:pt idx="4">
                  <c:v>5. hafta</c:v>
                </c:pt>
                <c:pt idx="5">
                  <c:v>6. hafta</c:v>
                </c:pt>
              </c:strCache>
            </c:strRef>
          </c:cat>
          <c:val>
            <c:numRef>
              <c:f>Sayfa1!$C$4:$H$4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0.0">
                  <c:v>1.3</c:v>
                </c:pt>
                <c:pt idx="3">
                  <c:v>2.1</c:v>
                </c:pt>
                <c:pt idx="4">
                  <c:v>1.8</c:v>
                </c:pt>
                <c:pt idx="5">
                  <c:v>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Sayfa1!$B$5</c:f>
              <c:strCache>
                <c:ptCount val="1"/>
                <c:pt idx="0">
                  <c:v>Muamelesiz kontrol</c:v>
                </c:pt>
              </c:strCache>
            </c:strRef>
          </c:tx>
          <c:marker>
            <c:symbol val="square"/>
            <c:size val="5"/>
            <c:spPr>
              <a:noFill/>
            </c:spPr>
          </c:marker>
          <c:dLbls>
            <c:txPr>
              <a:bodyPr/>
              <a:lstStyle/>
              <a:p>
                <a:pPr>
                  <a:defRPr sz="1400" baseline="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Sayfa1!$C$3:$H$3</c:f>
              <c:strCache>
                <c:ptCount val="6"/>
                <c:pt idx="0">
                  <c:v>1. hafta</c:v>
                </c:pt>
                <c:pt idx="1">
                  <c:v>2. hafta</c:v>
                </c:pt>
                <c:pt idx="2">
                  <c:v>3. hafta</c:v>
                </c:pt>
                <c:pt idx="3">
                  <c:v>4. hafta</c:v>
                </c:pt>
                <c:pt idx="4">
                  <c:v>5. hafta</c:v>
                </c:pt>
                <c:pt idx="5">
                  <c:v>6. hafta</c:v>
                </c:pt>
              </c:strCache>
            </c:strRef>
          </c:cat>
          <c:val>
            <c:numRef>
              <c:f>Sayfa1!$C$5:$H$5</c:f>
              <c:numCache>
                <c:formatCode>General</c:formatCode>
                <c:ptCount val="6"/>
                <c:pt idx="0">
                  <c:v>3.6</c:v>
                </c:pt>
                <c:pt idx="1">
                  <c:v>9.8000000000000007</c:v>
                </c:pt>
                <c:pt idx="2">
                  <c:v>16.399999999999999</c:v>
                </c:pt>
                <c:pt idx="3">
                  <c:v>32.200000000000003</c:v>
                </c:pt>
                <c:pt idx="4">
                  <c:v>86</c:v>
                </c:pt>
                <c:pt idx="5">
                  <c:v>128.6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78599808"/>
        <c:axId val="178610176"/>
      </c:lineChart>
      <c:catAx>
        <c:axId val="178599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tr-TR" sz="1400" baseline="0"/>
                  <a:t>Uygulamadan sonraki sayımlar</a:t>
                </a:r>
              </a:p>
            </c:rich>
          </c:tx>
          <c:layout>
            <c:manualLayout>
              <c:xMode val="edge"/>
              <c:yMode val="edge"/>
              <c:x val="0.32081106258478853"/>
              <c:y val="0.93772255019423001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tr-TR"/>
          </a:p>
        </c:txPr>
        <c:crossAx val="178610176"/>
        <c:crosses val="autoZero"/>
        <c:auto val="1"/>
        <c:lblAlgn val="ctr"/>
        <c:lblOffset val="100"/>
        <c:noMultiLvlLbl val="0"/>
      </c:catAx>
      <c:valAx>
        <c:axId val="178610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tr-TR" sz="1400" baseline="0"/>
                  <a:t>Ortalama yumurta sayısı/bitki</a:t>
                </a:r>
              </a:p>
            </c:rich>
          </c:tx>
          <c:layout>
            <c:manualLayout>
              <c:xMode val="edge"/>
              <c:yMode val="edge"/>
              <c:x val="1.858947793469137E-2"/>
              <c:y val="0.219087917102723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tr-TR"/>
          </a:p>
        </c:txPr>
        <c:crossAx val="17859980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8317500292220554"/>
          <c:y val="0.30279892096821237"/>
          <c:w val="0.21126944152223923"/>
          <c:h val="0.26928623505395188"/>
        </c:manualLayout>
      </c:layout>
      <c:overlay val="0"/>
      <c:txPr>
        <a:bodyPr/>
        <a:lstStyle/>
        <a:p>
          <a:pPr>
            <a:defRPr sz="1400" baseline="0"/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>
                <a:latin typeface="+mn-lt"/>
              </a:defRPr>
            </a:pPr>
            <a:r>
              <a:rPr lang="tr-TR" sz="1600" baseline="0">
                <a:latin typeface="+mn-lt"/>
              </a:rPr>
              <a:t>Tetrajan'ın larva girişini engelleyici etkisi</a:t>
            </a:r>
          </a:p>
        </c:rich>
      </c:tx>
      <c:layout>
        <c:manualLayout>
          <c:xMode val="edge"/>
          <c:yMode val="edge"/>
          <c:x val="0.22424314379404059"/>
          <c:y val="1.67088949507539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2173935386466"/>
          <c:y val="0.11695327503293285"/>
          <c:w val="0.72324252768976083"/>
          <c:h val="0.70265767728549655"/>
        </c:manualLayout>
      </c:layout>
      <c:lineChart>
        <c:grouping val="standard"/>
        <c:varyColors val="0"/>
        <c:ser>
          <c:idx val="0"/>
          <c:order val="0"/>
          <c:tx>
            <c:strRef>
              <c:f>Sayfa1!$B$4</c:f>
              <c:strCache>
                <c:ptCount val="1"/>
                <c:pt idx="0">
                  <c:v>Terajan</c:v>
                </c:pt>
              </c:strCache>
            </c:strRef>
          </c:tx>
          <c:marker>
            <c:symbol val="triangle"/>
            <c:size val="5"/>
            <c:spPr>
              <a:noFill/>
            </c:spPr>
          </c:marker>
          <c:dLbls>
            <c:txPr>
              <a:bodyPr/>
              <a:lstStyle/>
              <a:p>
                <a:pPr>
                  <a:defRPr sz="1400" baseline="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Sayfa1!$C$3:$H$3</c:f>
              <c:strCache>
                <c:ptCount val="6"/>
                <c:pt idx="0">
                  <c:v>1. hafta</c:v>
                </c:pt>
                <c:pt idx="1">
                  <c:v>2. hafta</c:v>
                </c:pt>
                <c:pt idx="2">
                  <c:v>3. hafta</c:v>
                </c:pt>
                <c:pt idx="3">
                  <c:v>4. hafta</c:v>
                </c:pt>
                <c:pt idx="4">
                  <c:v>5. hafta</c:v>
                </c:pt>
                <c:pt idx="5">
                  <c:v>6. hafta</c:v>
                </c:pt>
              </c:strCache>
            </c:strRef>
          </c:cat>
          <c:val>
            <c:numRef>
              <c:f>Sayfa1!$C$4:$H$4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1.8</c:v>
                </c:pt>
                <c:pt idx="4">
                  <c:v>2.2000000000000002</c:v>
                </c:pt>
                <c:pt idx="5">
                  <c:v>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Sayfa1!$B$5</c:f>
              <c:strCache>
                <c:ptCount val="1"/>
                <c:pt idx="0">
                  <c:v>Muamelesiz kontrol</c:v>
                </c:pt>
              </c:strCache>
            </c:strRef>
          </c:tx>
          <c:marker>
            <c:symbol val="square"/>
            <c:size val="5"/>
            <c:spPr>
              <a:noFill/>
            </c:spPr>
          </c:marker>
          <c:dLbls>
            <c:txPr>
              <a:bodyPr/>
              <a:lstStyle/>
              <a:p>
                <a:pPr>
                  <a:defRPr sz="1400" baseline="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Sayfa1!$C$3:$H$3</c:f>
              <c:strCache>
                <c:ptCount val="6"/>
                <c:pt idx="0">
                  <c:v>1. hafta</c:v>
                </c:pt>
                <c:pt idx="1">
                  <c:v>2. hafta</c:v>
                </c:pt>
                <c:pt idx="2">
                  <c:v>3. hafta</c:v>
                </c:pt>
                <c:pt idx="3">
                  <c:v>4. hafta</c:v>
                </c:pt>
                <c:pt idx="4">
                  <c:v>5. hafta</c:v>
                </c:pt>
                <c:pt idx="5">
                  <c:v>6. hafta</c:v>
                </c:pt>
              </c:strCache>
            </c:strRef>
          </c:cat>
          <c:val>
            <c:numRef>
              <c:f>Sayfa1!$C$5:$H$5</c:f>
              <c:numCache>
                <c:formatCode>General</c:formatCode>
                <c:ptCount val="6"/>
                <c:pt idx="0">
                  <c:v>0</c:v>
                </c:pt>
                <c:pt idx="1">
                  <c:v>2.6</c:v>
                </c:pt>
                <c:pt idx="2">
                  <c:v>13.6</c:v>
                </c:pt>
                <c:pt idx="3">
                  <c:v>29.6</c:v>
                </c:pt>
                <c:pt idx="4">
                  <c:v>74.2</c:v>
                </c:pt>
                <c:pt idx="5">
                  <c:v>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79190784"/>
        <c:axId val="179201152"/>
      </c:lineChart>
      <c:catAx>
        <c:axId val="17919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tr-TR" sz="1400" baseline="0"/>
                  <a:t>Uygulamadan sonraki sayımlar</a:t>
                </a:r>
              </a:p>
            </c:rich>
          </c:tx>
          <c:layout>
            <c:manualLayout>
              <c:xMode val="edge"/>
              <c:yMode val="edge"/>
              <c:x val="0.32186250995659443"/>
              <c:y val="0.92185441105576094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tr-TR"/>
          </a:p>
        </c:txPr>
        <c:crossAx val="179201152"/>
        <c:crosses val="autoZero"/>
        <c:auto val="1"/>
        <c:lblAlgn val="ctr"/>
        <c:lblOffset val="100"/>
        <c:noMultiLvlLbl val="0"/>
      </c:catAx>
      <c:valAx>
        <c:axId val="1792011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tr-TR" sz="1400" baseline="0"/>
                  <a:t>Ortalama galeri sayısı/bitki</a:t>
                </a:r>
              </a:p>
            </c:rich>
          </c:tx>
          <c:layout>
            <c:manualLayout>
              <c:xMode val="edge"/>
              <c:yMode val="edge"/>
              <c:x val="1.6267767924305961E-2"/>
              <c:y val="0.22942032658005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tr-TR"/>
          </a:p>
        </c:txPr>
        <c:crossAx val="17919078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2504572494699857"/>
          <c:y val="0.30279892096821237"/>
          <c:w val="0.1693987628555505"/>
          <c:h val="0.26928623505395188"/>
        </c:manualLayout>
      </c:layout>
      <c:overlay val="0"/>
      <c:txPr>
        <a:bodyPr/>
        <a:lstStyle/>
        <a:p>
          <a:pPr>
            <a:defRPr sz="1400" baseline="0"/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5C2FE-684E-44FD-B4B0-5582131CCBE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F4B0C-754C-4BD7-B3C7-6C549F01BE1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7EC84-5A51-422E-8464-2DC6ABF0017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52A48-E708-422F-BC44-14436C9D269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7CEE-0A8D-498E-BA49-1D80BD9C4F2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A35D9-73EC-40A6-B0D7-8604DAE56DC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EA040-A735-425D-8C69-43EAD4468B8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FEBEB-8370-4B9A-BD54-E6BD8E64A07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105F-B5F7-4776-9580-8775A97A95E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BD713-2AF6-4D53-92DD-94776B9F956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D4D05-A7F5-4C4D-A455-D1F0920C821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DCF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EEF14E-773E-40A5-9409-E1AB9810ECB9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tutaabsoluta.com/images/profile/1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tutaabsoluta.com/images/profile/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285729"/>
            <a:ext cx="8280920" cy="3314722"/>
          </a:xfrm>
        </p:spPr>
        <p:txBody>
          <a:bodyPr/>
          <a:lstStyle/>
          <a:p>
            <a:r>
              <a:rPr lang="tr-TR" sz="4000" b="1" dirty="0" smtClean="0">
                <a:solidFill>
                  <a:srgbClr val="0000FF"/>
                </a:solidFill>
              </a:rPr>
              <a:t>‘</a:t>
            </a:r>
            <a:r>
              <a:rPr lang="tr-TR" sz="4000" b="1" dirty="0" err="1">
                <a:solidFill>
                  <a:srgbClr val="0000FF"/>
                </a:solidFill>
              </a:rPr>
              <a:t>Tetrajan</a:t>
            </a:r>
            <a:r>
              <a:rPr lang="tr-TR" sz="4000" b="1" dirty="0">
                <a:solidFill>
                  <a:srgbClr val="0000FF"/>
                </a:solidFill>
              </a:rPr>
              <a:t>’ adlı ürünün Domates güvesi, </a:t>
            </a:r>
            <a:r>
              <a:rPr lang="tr-TR" sz="4000" b="1" i="1" dirty="0">
                <a:solidFill>
                  <a:srgbClr val="0000FF"/>
                </a:solidFill>
              </a:rPr>
              <a:t>Tuta </a:t>
            </a:r>
            <a:r>
              <a:rPr lang="tr-TR" sz="4000" b="1" i="1" dirty="0" err="1">
                <a:solidFill>
                  <a:srgbClr val="0000FF"/>
                </a:solidFill>
              </a:rPr>
              <a:t>absoluta</a:t>
            </a:r>
            <a:r>
              <a:rPr lang="tr-TR" sz="4000" b="1" dirty="0">
                <a:solidFill>
                  <a:srgbClr val="0000FF"/>
                </a:solidFill>
              </a:rPr>
              <a:t> (</a:t>
            </a:r>
            <a:r>
              <a:rPr lang="tr-TR" sz="4000" b="1" dirty="0" err="1">
                <a:solidFill>
                  <a:srgbClr val="0000FF"/>
                </a:solidFill>
              </a:rPr>
              <a:t>Meyrick</a:t>
            </a:r>
            <a:r>
              <a:rPr lang="tr-TR" sz="4000" b="1" dirty="0">
                <a:solidFill>
                  <a:srgbClr val="0000FF"/>
                </a:solidFill>
              </a:rPr>
              <a:t>) (</a:t>
            </a:r>
            <a:r>
              <a:rPr lang="tr-TR" sz="4000" b="1" dirty="0" err="1">
                <a:solidFill>
                  <a:srgbClr val="0000FF"/>
                </a:solidFill>
              </a:rPr>
              <a:t>Lepidoptera</a:t>
            </a:r>
            <a:r>
              <a:rPr lang="tr-TR" sz="4000" b="1" dirty="0">
                <a:solidFill>
                  <a:srgbClr val="0000FF"/>
                </a:solidFill>
              </a:rPr>
              <a:t>: </a:t>
            </a:r>
            <a:r>
              <a:rPr lang="tr-TR" sz="4000" b="1" dirty="0" err="1">
                <a:solidFill>
                  <a:srgbClr val="0000FF"/>
                </a:solidFill>
              </a:rPr>
              <a:t>Gelechiidae</a:t>
            </a:r>
            <a:r>
              <a:rPr lang="tr-TR" sz="4000" b="1" dirty="0">
                <a:solidFill>
                  <a:srgbClr val="0000FF"/>
                </a:solidFill>
              </a:rPr>
              <a:t>) ile mücadelede etkisinin araştırılması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/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Fedai E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RLER</a:t>
            </a:r>
            <a:r>
              <a:rPr lang="de-DE" dirty="0" smtClean="0"/>
              <a:t> </a:t>
            </a:r>
            <a:endParaRPr lang="tr-TR" dirty="0" smtClean="0"/>
          </a:p>
          <a:p>
            <a:r>
              <a:rPr lang="tr-TR" dirty="0" smtClean="0"/>
              <a:t>Akdeniz Üniversitesi, Ziraat Fakültesi, Bitki Koruma Bölümü 07070 Antalya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1560" y="548680"/>
            <a:ext cx="79928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Kışı yumurta, pupa veya ergin olarak geçirir.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Zararlı, koşullar uygun olduğu sürece yılda 10-12 döl verir.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Yumurtadan çıkan larva, bitkinin büyüme uçlarında, yaprak, meyve, sap ve gövdede galeriler açarak beslenir.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Yaprakta açtığı galeriler, geniş şeffaf boşluklar şeklindedir.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Bu galeriler daha sonra kahverengiye dönüşerek kurur.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7544" y="476672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Yaprakta ve meyvede açılan galerilerde zararlının siyah renkteki pislikleri dikkat çekicidir.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Resim" descr="P1010504"/>
          <p:cNvPicPr/>
          <p:nvPr/>
        </p:nvPicPr>
        <p:blipFill>
          <a:blip r:embed="rId2" cstate="print">
            <a:lum bright="14000" contrast="18000"/>
          </a:blip>
          <a:srcRect l="7674" t="20169" b="2881"/>
          <a:stretch>
            <a:fillRect/>
          </a:stretch>
        </p:blipFill>
        <p:spPr bwMode="auto">
          <a:xfrm>
            <a:off x="251520" y="1988840"/>
            <a:ext cx="50405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 descr="http://t3.gstatic.com/images?q=tbn:ANd9GcTfQYBi1bAOuD7kFD5xINxoA-hu7a6eyn71wUqamu5Ywey9MycX5A&amp;t=1"/>
          <p:cNvPicPr/>
          <p:nvPr/>
        </p:nvPicPr>
        <p:blipFill>
          <a:blip r:embed="rId3" cstate="print"/>
          <a:srcRect l="11057" r="15262" b="17994"/>
          <a:stretch>
            <a:fillRect/>
          </a:stretch>
        </p:blipFill>
        <p:spPr bwMode="auto">
          <a:xfrm>
            <a:off x="5364088" y="2017238"/>
            <a:ext cx="3528392" cy="393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552" y="188640"/>
            <a:ext cx="820891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Larvanın meyvede açtığı galerilerin görüntüsü düzensizdir, galeriler meyvenin her tarafında görülebilir.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Domates meyvesinin her döneminde zarar yapabilir.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Meyvede açılan galerilere mikroorganizmaların yerleşmesiyle çürümeler meydana gelir.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Resim" descr="http://www.russellipm-agriculture.com/uploads/media/News/Tuta%20on%20leaf.jpg"/>
          <p:cNvPicPr/>
          <p:nvPr/>
        </p:nvPicPr>
        <p:blipFill>
          <a:blip r:embed="rId2" cstate="print"/>
          <a:srcRect l="48276" t="28644" r="18365" b="21143"/>
          <a:stretch>
            <a:fillRect/>
          </a:stretch>
        </p:blipFill>
        <p:spPr bwMode="auto">
          <a:xfrm>
            <a:off x="755576" y="3861048"/>
            <a:ext cx="3672408" cy="277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tutaabsoluta.com/images/profile/1.jpg"/>
          <p:cNvPicPr/>
          <p:nvPr/>
        </p:nvPicPr>
        <p:blipFill>
          <a:blip r:embed="rId3" r:link="rId4" cstate="print"/>
          <a:srcRect l="57356" t="19656" r="4176" b="10215"/>
          <a:stretch>
            <a:fillRect/>
          </a:stretch>
        </p:blipFill>
        <p:spPr bwMode="auto">
          <a:xfrm>
            <a:off x="4716016" y="3861048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640715"/>
            <a:ext cx="820891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Domates güvesi, yoğun popülasyonlarda domateste %100’e varan ürün kayıplarına neden olabilir.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Bu yüzden, mücadelesine fide dikiminden itibaren başlanması yoğun </a:t>
            </a:r>
            <a:r>
              <a:rPr lang="tr-TR" sz="2800" dirty="0" err="1" smtClean="0"/>
              <a:t>populasyonlarının</a:t>
            </a:r>
            <a:r>
              <a:rPr lang="tr-TR" sz="2800" dirty="0" smtClean="0"/>
              <a:t> engellemesi açısından önemlidir.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Ülkemizde mücadelesi genelde kimyasal ilaç kullanımına dayanmaktadır.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Ancak son yıllarda kullanılan birçok ilaca karşı geliştirdiği dirençten dolayı arzu edilen mücadele düzeyi yakalanamamaktadır. </a:t>
            </a:r>
            <a:endParaRPr lang="tr-TR" sz="28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764704"/>
            <a:ext cx="79928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Kullanılan kimyasal ilaçlardan dolayı zararlının doğal düşmanları son derece zarar görmektedir.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Ayrıca üründe ortaya çıkan kalıntı da tüketici sağlığını tehdit etmekte ve kimi zaman bu nedenden dolayı ihraç ürünlerimiz geri dönmektedir.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Tüm bu nedenlerden dolayı, bu çalışmada ‘</a:t>
            </a:r>
            <a:r>
              <a:rPr lang="tr-TR" sz="2800" b="1" dirty="0" err="1" smtClean="0"/>
              <a:t>Tetrajan</a:t>
            </a:r>
            <a:r>
              <a:rPr lang="tr-TR" sz="2800" dirty="0" smtClean="0"/>
              <a:t>’ adlı tamamen doğal yapıdaki ürünün Domates güvesi, </a:t>
            </a:r>
            <a:r>
              <a:rPr lang="tr-TR" sz="2800" i="1" dirty="0" smtClean="0"/>
              <a:t>Tuta </a:t>
            </a:r>
            <a:r>
              <a:rPr lang="tr-TR" sz="2800" i="1" dirty="0" err="1" smtClean="0"/>
              <a:t>absoluta</a:t>
            </a:r>
            <a:r>
              <a:rPr lang="tr-TR" sz="2800" dirty="0" smtClean="0"/>
              <a:t> ile mücadeledeki etkinliği araştırılmıştır.</a:t>
            </a:r>
            <a:endParaRPr lang="tr-TR" sz="28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71472" y="568126"/>
            <a:ext cx="821537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tr-TR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MATERYAL ve METOT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arlett" pitchFamily="2" charset="2"/>
              </a:rPr>
              <a:t>Deneme yeri ve deseni:</a:t>
            </a:r>
            <a:endParaRPr lang="tr-TR" sz="2800" b="1" u="sng" dirty="0" smtClean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7F80FF"/>
                  </a:outerShdw>
                </a:cont>
                <a:cont type="tree" name="">
                  <a:effect ref="fillLine"/>
                  <a:outerShdw dist="38100" dir="2700000" algn="tl">
                    <a:srgbClr val="1E1E7A"/>
                  </a:outerShdw>
                </a:cont>
                <a:effect ref="fillLine"/>
              </a:effectDag>
              <a:sym typeface="Marlett" pitchFamily="2" charset="2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 smtClean="0"/>
              <a:t>Bu çalışma, 2019 yılında Nisan-Haziran aylarında Antalya İli Kumluca ilçesinde yaklaşık 1 dekarlık cam serada yürütülmüştür.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 smtClean="0"/>
              <a:t>Çalışmanın yapıldığı serada ‘</a:t>
            </a:r>
            <a:r>
              <a:rPr lang="tr-TR" sz="2800" dirty="0" err="1" smtClean="0"/>
              <a:t>Tori</a:t>
            </a:r>
            <a:r>
              <a:rPr lang="tr-TR" sz="2800" dirty="0" smtClean="0"/>
              <a:t>’ domates çeşidi dikilmiştir.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 err="1" smtClean="0"/>
              <a:t>Tetrajan</a:t>
            </a:r>
            <a:r>
              <a:rPr lang="tr-TR" sz="2800" dirty="0" smtClean="0"/>
              <a:t> adlı ürünün etkinliğinin belirlenmesinde Tesadüf parselleri yerine Bilinçli yöntem uygulanmıştır.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erler\Desktop\Fotolar\IMG-20190622-WA0010.jpg"/>
          <p:cNvPicPr/>
          <p:nvPr/>
        </p:nvPicPr>
        <p:blipFill>
          <a:blip r:embed="rId2" cstate="print"/>
          <a:srcRect t="15217" r="20287" b="56134"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171797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 smtClean="0"/>
              <a:t>Dikilmiş fidelerde muameleler bir </a:t>
            </a:r>
            <a:r>
              <a:rPr lang="tr-TR" sz="2800" dirty="0" err="1" smtClean="0"/>
              <a:t>Tetrajan</a:t>
            </a:r>
            <a:r>
              <a:rPr lang="tr-TR" sz="2800" dirty="0" smtClean="0"/>
              <a:t> bir muamelesiz kontrol olacak şekilde almaşık olarak yapılmıştır.</a:t>
            </a:r>
            <a:endParaRPr lang="tr-TR" sz="2800" dirty="0"/>
          </a:p>
        </p:txBody>
      </p:sp>
      <p:pic>
        <p:nvPicPr>
          <p:cNvPr id="3" name="2 Resim" descr="C:\Users\erler\Desktop\Fotolar\IMG-20190622-WA0007-1.jpg"/>
          <p:cNvPicPr/>
          <p:nvPr/>
        </p:nvPicPr>
        <p:blipFill>
          <a:blip r:embed="rId2" cstate="print"/>
          <a:srcRect t="20963" b="13897"/>
          <a:stretch>
            <a:fillRect/>
          </a:stretch>
        </p:blipFill>
        <p:spPr bwMode="auto">
          <a:xfrm>
            <a:off x="395536" y="1700808"/>
            <a:ext cx="8424936" cy="489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476672"/>
            <a:ext cx="813690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Fideler dikildikten hemen sonra ilk ‘</a:t>
            </a:r>
            <a:r>
              <a:rPr lang="tr-TR" sz="2800" dirty="0" err="1" smtClean="0"/>
              <a:t>Tetrajan</a:t>
            </a:r>
            <a:r>
              <a:rPr lang="tr-TR" sz="2800" dirty="0" smtClean="0"/>
              <a:t>’ uygulaması yapılmış ve haftalık aralarla uygulamaya devam edilmiştir.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 err="1" smtClean="0"/>
              <a:t>Tetrajan</a:t>
            </a:r>
            <a:r>
              <a:rPr lang="tr-TR" sz="2800" dirty="0" smtClean="0"/>
              <a:t> uygulaması 3 kg/100 L su dozunda olup, kıvrık uçlu püskürtme tabancasına sahip 20 L tank kapasitesi bulunan bir sırt pompası ile yapılmıştır.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 err="1" smtClean="0"/>
              <a:t>Tetrajan’ın</a:t>
            </a:r>
            <a:r>
              <a:rPr lang="tr-TR" sz="2800" dirty="0" smtClean="0"/>
              <a:t> hazırlanmasında, ürün önce 10 litrelik bir kovada su ile karıştırılarak bulamaç haline getirilmiş, sonra ilaçlama pompasının tankına su ile birlikte yavaş yavaş istenen dozda ilaçlı sıvı elde edilene kadar dökülmüştür.</a:t>
            </a:r>
            <a:endParaRPr lang="tr-TR" sz="28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836712"/>
            <a:ext cx="799288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Hazırlanan ilaçlı sıvı sabah saatlerinde rüzgarsız bir havada uygulanmıştır.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Uygulamalar sırasında tüm bitkinin iyice kaplanmasına özen gösterilmiştir.</a:t>
            </a:r>
          </a:p>
          <a:p>
            <a:pPr>
              <a:spcAft>
                <a:spcPts val="1800"/>
              </a:spcAft>
            </a:pP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arlett" pitchFamily="2" charset="2"/>
              </a:rPr>
              <a:t>Verilerin elde edilmesi ve analiz:</a:t>
            </a:r>
            <a:endParaRPr lang="tr-TR" sz="2800" b="1" u="sng" dirty="0" smtClean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7F80FF"/>
                  </a:outerShdw>
                </a:cont>
                <a:cont type="tree" name="">
                  <a:effect ref="fillLine"/>
                  <a:outerShdw dist="38100" dir="2700000" algn="tl">
                    <a:srgbClr val="1E1E7A"/>
                  </a:outerShdw>
                </a:cont>
                <a:effect ref="fillLine"/>
              </a:effectDag>
              <a:sym typeface="Marlett" pitchFamily="2" charset="2"/>
            </a:endParaRP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Muamele etkinliklerinin belirlenmesi, haftalık olarak yapılan uygulamalardan 2-3 gün sonra yapılan yumurta sayımlarıyla ve yapraklarda larvalar tarafından açılmış galeri sayılarıyla belirlenmiştir.</a:t>
            </a:r>
            <a:endParaRPr lang="tr-TR" sz="28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1560" y="285158"/>
            <a:ext cx="8280920" cy="6168178"/>
          </a:xfrm>
        </p:spPr>
        <p:txBody>
          <a:bodyPr/>
          <a:lstStyle/>
          <a:p>
            <a:pPr marL="0" indent="0">
              <a:spcBef>
                <a:spcPct val="50000"/>
              </a:spcBef>
              <a:spcAft>
                <a:spcPts val="1200"/>
              </a:spcAft>
              <a:buNone/>
            </a:pPr>
            <a:r>
              <a:rPr lang="tr-T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</a:t>
            </a:r>
            <a:r>
              <a:rPr lang="tr-TR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GİRİŞ</a:t>
            </a:r>
          </a:p>
          <a:p>
            <a:pPr marL="0" indent="0"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>
                <a:cs typeface="Times New Roman" charset="0"/>
              </a:rPr>
              <a:t>Domates, ülkemizde en fazla üretimi yapılan sebze olup ülke ekonomisinde çok önemli bir yere sahiptir</a:t>
            </a:r>
            <a:r>
              <a:rPr lang="tr-TR" sz="2800" dirty="0" smtClean="0">
                <a:cs typeface="Times New Roman" charset="0"/>
              </a:rPr>
              <a:t>.</a:t>
            </a:r>
          </a:p>
          <a:p>
            <a:pPr marL="0" indent="0"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800" dirty="0" smtClean="0">
                <a:cs typeface="Times New Roman" charset="0"/>
              </a:rPr>
              <a:t> </a:t>
            </a:r>
            <a:r>
              <a:rPr lang="tr-TR" sz="2800" dirty="0">
                <a:cs typeface="Times New Roman" charset="0"/>
              </a:rPr>
              <a:t>Domates, yetiştiriciliği yapılan bölgelerde çiftçimizin önemli gelir kaynaklarından birini oluşturmaktadır</a:t>
            </a:r>
            <a:r>
              <a:rPr lang="tr-TR" sz="2800" dirty="0" smtClean="0">
                <a:cs typeface="Times New Roman" charset="0"/>
              </a:rPr>
              <a:t>.</a:t>
            </a:r>
          </a:p>
          <a:p>
            <a:pPr marL="0" indent="0"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800" dirty="0" smtClean="0">
                <a:cs typeface="Times New Roman" charset="0"/>
              </a:rPr>
              <a:t> </a:t>
            </a:r>
            <a:r>
              <a:rPr lang="tr-TR" sz="2800" dirty="0">
                <a:cs typeface="Times New Roman" charset="0"/>
              </a:rPr>
              <a:t>Domates yetiştiriciliği özellikle Marmara, Akdeniz, Ege ve Karadeniz bölgelerinde önemli bir yere sahiptir</a:t>
            </a:r>
            <a:r>
              <a:rPr lang="tr-TR" sz="2800" dirty="0" smtClean="0">
                <a:cs typeface="Times New Roman" charset="0"/>
              </a:rPr>
              <a:t>.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11560" y="1196752"/>
            <a:ext cx="81369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Bunun için, serada hem ‘</a:t>
            </a:r>
            <a:r>
              <a:rPr lang="tr-TR" sz="2800" dirty="0" err="1" smtClean="0"/>
              <a:t>Tetrajan</a:t>
            </a:r>
            <a:r>
              <a:rPr lang="tr-TR" sz="2800" dirty="0" smtClean="0"/>
              <a:t>’ hem de muamelesiz kontrol için tüm serayı temsil edecek şekilde rastgele seçilmiş 20’şer bitkide sayımlar yapılmıştır.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Yapılan sayımlardan elde edilen sonuçlar her muamele için ayrı ayrı kaydedilmiştir.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Sayımlara 6 hafta boyunca devam edilmiştir.</a:t>
            </a:r>
            <a:endParaRPr lang="tr-TR" sz="28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3568" y="1124744"/>
            <a:ext cx="79208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Sayımlardan elde edilen veriler, her muamele için bitki başına ortalama yumurta ve larvalar tarafından açılmış ortalama galeri sayılarına dönüştürülmüş ve ANOVA paket programı kullanılarak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Duncan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Çoklu Karşılaştırma Testi ile muameleler arasındaki istatistiksel farklılıklar belirlenmiştir (</a:t>
            </a:r>
            <a:r>
              <a:rPr kumimoji="0" lang="tr-T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 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≤ 0.05).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1" y="44624"/>
            <a:ext cx="871296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tr-TR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BULGULAR</a:t>
            </a:r>
          </a:p>
          <a:p>
            <a:pPr>
              <a:spcAft>
                <a:spcPts val="1800"/>
              </a:spcAft>
            </a:pPr>
            <a:r>
              <a:rPr lang="tr-TR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arlett" pitchFamily="2" charset="2"/>
              </a:rPr>
              <a:t>Tetrajan’ın</a:t>
            </a: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arlett" pitchFamily="2" charset="2"/>
              </a:rPr>
              <a:t> yumurta bırakmayı engelleyici etkisi:</a:t>
            </a:r>
            <a:endParaRPr lang="tr-TR" sz="2800" b="1" dirty="0" smtClean="0"/>
          </a:p>
          <a:p>
            <a:pPr>
              <a:spcAft>
                <a:spcPts val="4200"/>
              </a:spcAft>
              <a:buFont typeface="Wingdings" pitchFamily="2" charset="2"/>
              <a:buChar char="Ø"/>
            </a:pPr>
            <a:r>
              <a:rPr lang="tr-TR" sz="2800" dirty="0" smtClean="0"/>
              <a:t> Haftalık sayımlardan elde edilen yumurta verilerinin analiz sonuçları Çizelge ve Grafik’te verilmiştir.</a:t>
            </a:r>
            <a:endParaRPr lang="tr-TR" sz="2800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79512" y="3068960"/>
          <a:ext cx="8712966" cy="2789813"/>
        </p:xfrm>
        <a:graphic>
          <a:graphicData uri="http://schemas.openxmlformats.org/drawingml/2006/table">
            <a:tbl>
              <a:tblPr/>
              <a:tblGrid>
                <a:gridCol w="1440159"/>
                <a:gridCol w="1137974"/>
                <a:gridCol w="1200621"/>
                <a:gridCol w="1199679"/>
                <a:gridCol w="1200621"/>
                <a:gridCol w="1200621"/>
                <a:gridCol w="1333291"/>
              </a:tblGrid>
              <a:tr h="10369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Muameleler</a:t>
                      </a:r>
                      <a:endParaRPr lang="tr-T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Uygulamadan sonra yapılan sayımda bitki başına ortalama yumurta sayısı</a:t>
                      </a:r>
                      <a:endParaRPr lang="tr-T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hafta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hafta  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hafta 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hafta  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hafta   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hafta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Pentajan</a:t>
                      </a:r>
                      <a:endParaRPr lang="tr-T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</a:t>
                      </a:r>
                      <a:r>
                        <a:rPr lang="tr-TR" sz="18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1.3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2.1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1.4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Muamelesiz 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Kontrol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3.6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9.8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16.4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32.2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86.0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128.6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2617167"/>
            <a:ext cx="867686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Domates güvesi 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Tuta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absoluta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’ya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karşı yapılan 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Pentajan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uygulamalarının yumurta bırakmayı caydırıcı etkisi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84" y="6168007"/>
            <a:ext cx="91258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Aynı sütunda, aynı büyük harfi taşıyan ortalamalar arasında istatistiksel olarak bir fark yoktur (DMR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T; 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≤ 0.05).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afik"/>
          <p:cNvGraphicFramePr/>
          <p:nvPr/>
        </p:nvGraphicFramePr>
        <p:xfrm>
          <a:off x="251520" y="188640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4016" y="6023029"/>
            <a:ext cx="889248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uygulamalarından sonra yapılan haftalık sayımlarda Domates güvesi, </a:t>
            </a:r>
            <a:r>
              <a:rPr kumimoji="0" lang="tr-T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Tuta </a:t>
            </a:r>
            <a:r>
              <a:rPr kumimoji="0" lang="tr-TR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absoluta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erginlerinin bitki başına bıraktığı ortalama yumurta sayıları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332656"/>
            <a:ext cx="8172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Çizelge ve Grafik birlikte değerlendirildiğinde, 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‘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 adlı preparatın uygulandığı 3 kg/100 L su dozunda muamelesiz kontrol ile karşılaştırıldığında Domates güvesi erginlerinin yumurta bırakmasını istatistiksel olarak önemli ölçüde engellediği görülmüştür (</a:t>
            </a:r>
            <a:r>
              <a:rPr kumimoji="0" lang="tr-T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≤ 0.05).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uygulamasında ilk iki haftada hiç yumurtaya rastlanmamıştır.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Muamelesiz kontrol bitkilerinde ise ilk haftada bitki başına 3.6 adet yumurta görülmüş, son hafta sayımında bu rakam 128.6 yumurtaya çıkmıştır.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95536" y="260648"/>
            <a:ext cx="849694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tr-TR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arlett" pitchFamily="2" charset="2"/>
              </a:rPr>
              <a:t>Tetrajan’ın</a:t>
            </a: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arlett" pitchFamily="2" charset="2"/>
              </a:rPr>
              <a:t> larva girişini engelleyici etkisi:</a:t>
            </a:r>
            <a:endParaRPr lang="tr-TR" sz="2800" b="1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Haftalık sayımlarda, larva girişini gösteren yapraktaki galeri sayılarına ait verilerinin analiz sonuçları Çizelge ve Grafik’te verilmiştir.</a:t>
            </a:r>
            <a:endParaRPr lang="tr-TR" sz="2800" dirty="0"/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51520" y="3284984"/>
          <a:ext cx="8640958" cy="2703403"/>
        </p:xfrm>
        <a:graphic>
          <a:graphicData uri="http://schemas.openxmlformats.org/drawingml/2006/table">
            <a:tbl>
              <a:tblPr/>
              <a:tblGrid>
                <a:gridCol w="1440159"/>
                <a:gridCol w="1116669"/>
                <a:gridCol w="1190697"/>
                <a:gridCol w="1189766"/>
                <a:gridCol w="1190697"/>
                <a:gridCol w="1190697"/>
                <a:gridCol w="1322273"/>
              </a:tblGrid>
              <a:tr h="979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Muameleler</a:t>
                      </a:r>
                      <a:endParaRPr lang="tr-T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Uygulamadan sonra yapılan sayımda bitki başına ortalama galeri sayısı</a:t>
                      </a:r>
                      <a:endParaRPr lang="tr-T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1. hafta  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hafta   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hafta 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hafta 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hafta   </a:t>
                      </a:r>
                      <a:r>
                        <a:rPr lang="tr-TR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</a:t>
                      </a: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 hafta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Pentajan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</a:t>
                      </a:r>
                      <a:r>
                        <a:rPr lang="tr-TR" sz="18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1.8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Muamelelsiz Kontrol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0.0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13.6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29.6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74.2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112.0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9512" y="2617167"/>
            <a:ext cx="878497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Domates güvesi 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Tuta </a:t>
            </a:r>
            <a:r>
              <a:rPr kumimoji="0" lang="tr-TR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absoluta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’ya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karşı yapılan 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Pentajan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uygulamalarının larva girişini engelleyici etkisi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168" y="6165304"/>
            <a:ext cx="91258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Aynı sütunda, aynı büyük harfi taşıyan ortalamalar arasında istatistiksel olarak bir fark yoktur (DMR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T; </a:t>
            </a:r>
            <a:r>
              <a:rPr kumimoji="0" lang="tr-T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≤ 0.05).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afik"/>
          <p:cNvGraphicFramePr/>
          <p:nvPr/>
        </p:nvGraphicFramePr>
        <p:xfrm>
          <a:off x="251520" y="188640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6021288"/>
            <a:ext cx="889248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uygulamalarından sonra yapılan haftalık sayımlarda Domates güvesi, </a:t>
            </a:r>
            <a:r>
              <a:rPr kumimoji="0" lang="tr-T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Tuta </a:t>
            </a:r>
            <a:r>
              <a:rPr kumimoji="0" lang="tr-TR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absoluta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larvalarının bitki başına açtığı ortalama galeri sayıları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3568" y="215924"/>
            <a:ext cx="806489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Çizelge ve Grafik birlikte değerlendirildiğinde, 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‘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 adlı preparatın uygulandığı 3 kg/100 L su dozunda muamelesiz kontrol ile karşılaştırıldığında Domates güvesi larvalarının yapraklara girişi istatistiksel olarak önemli ölçüde engellediği görülmüştür (</a:t>
            </a:r>
            <a:r>
              <a:rPr kumimoji="0" lang="tr-T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≤ 0.05).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uygulamasında ilk üç haftada hiç galeriye rastlanmamıştır.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Muamelesiz kontrol bitkilerinde ilk haftada galeriye rastlanmazken, ikinci haftadan sonra hızlı bir artış trendine girmiş ve son haftada bitki başına ortalama 112 galeri ile en yüksek seviyeye ulaşmıştır.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83568" y="548680"/>
            <a:ext cx="806489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3000"/>
              </a:spcAft>
              <a:tabLst>
                <a:tab pos="169863" algn="l"/>
                <a:tab pos="341313" algn="l"/>
              </a:tabLst>
            </a:pPr>
            <a:r>
              <a:rPr lang="tr-TR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arlett" pitchFamily="2" charset="2"/>
              </a:rPr>
              <a:t>Tetrajan’ın</a:t>
            </a: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Marlett" pitchFamily="2" charset="2"/>
              </a:rPr>
              <a:t> hedef dışı organizmalara etkisi:</a:t>
            </a:r>
            <a:endParaRPr lang="tr-TR" sz="2800" b="1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Test edilen ‘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 adlı ürünün, hedef dışı organizmalara özellikle Domates güvesi üzerinde beslenen doğal düşmanlara her hangi bir olumsuzluğu görülmemiştir.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uygulanan bitkilerde, Domates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güvesi’nin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önemli doğal düşmanlarından olan ve ticari olarak sa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tılan </a:t>
            </a:r>
            <a:r>
              <a:rPr kumimoji="0" lang="tr-T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Nesidiocoris</a:t>
            </a:r>
            <a:r>
              <a:rPr kumimoji="0" lang="tr-T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tenuis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Reuter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Hemiptera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Miridae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adlı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predatör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böceğe rastlanması bunun en önemli kanıtıd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ır.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http://www.nbair.res.in/insectpests/images/Nesidiocoris-tenuis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39552" y="404664"/>
            <a:ext cx="8136904" cy="6168178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Times New Roman" charset="0"/>
              </a:rPr>
              <a:t>Güney </a:t>
            </a:r>
            <a:r>
              <a:rPr lang="tr-TR" sz="2800" dirty="0">
                <a:cs typeface="Times New Roman" charset="0"/>
              </a:rPr>
              <a:t>Amerika orijinli bu sebzenin yetiştirilmesi için ülkemizin iklim şartları çok uygundur</a:t>
            </a:r>
            <a:r>
              <a:rPr lang="tr-TR" sz="2800" dirty="0" smtClean="0">
                <a:cs typeface="Times New Roman" charset="0"/>
              </a:rPr>
              <a:t>.</a:t>
            </a:r>
          </a:p>
          <a:p>
            <a:pPr>
              <a:spcBef>
                <a:spcPct val="500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Times New Roman" charset="0"/>
              </a:rPr>
              <a:t> </a:t>
            </a:r>
            <a:r>
              <a:rPr lang="tr-TR" sz="2800" dirty="0">
                <a:cs typeface="Times New Roman" charset="0"/>
              </a:rPr>
              <a:t>Sebzeyi işleyecek sanayi 1970’li yıllardan itibaren hızla kurulmuştur</a:t>
            </a:r>
            <a:r>
              <a:rPr lang="tr-TR" sz="2800" dirty="0" smtClean="0">
                <a:cs typeface="Times New Roman" charset="0"/>
              </a:rPr>
              <a:t>.</a:t>
            </a:r>
          </a:p>
          <a:p>
            <a:pPr>
              <a:spcBef>
                <a:spcPct val="500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 smtClean="0">
                <a:cs typeface="Times New Roman" charset="0"/>
              </a:rPr>
              <a:t> </a:t>
            </a:r>
            <a:r>
              <a:rPr lang="tr-TR" sz="2800" dirty="0">
                <a:cs typeface="Times New Roman" charset="0"/>
              </a:rPr>
              <a:t>Bu sebeplerden dolayı ülkemiz, domates üretiminde dünya ülkeleri arasında alt sıralardan hızla üst sıralara tırmanarak Amerika ve İtalya gibi üretim devlerinin arasına girmeyi </a:t>
            </a:r>
            <a:r>
              <a:rPr lang="tr-TR" sz="2800" dirty="0" smtClean="0">
                <a:cs typeface="Times New Roman" charset="0"/>
              </a:rPr>
              <a:t>başarmıştır.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459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55347" y="836712"/>
            <a:ext cx="806489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tr-TR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Marlett" pitchFamily="2" charset="2"/>
              </a:rPr>
              <a:t>Tetrajanın</a:t>
            </a: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Marlett" pitchFamily="2" charset="2"/>
              </a:rPr>
              <a:t> </a:t>
            </a: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Marlett" pitchFamily="2" charset="2"/>
              </a:rPr>
              <a:t>bitki gelişimine ve verime etkisi:</a:t>
            </a:r>
            <a:endParaRPr lang="tr-TR" sz="2800" b="1" u="sng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7F80FF"/>
                  </a:outerShdw>
                </a:cont>
                <a:cont type="tree" name="">
                  <a:effect ref="fillLine"/>
                  <a:outerShdw dist="38100" dir="2700000" algn="tl">
                    <a:srgbClr val="1E1E7A"/>
                  </a:outerShdw>
                </a:cont>
                <a:effect ref="fillLine"/>
              </a:effectDag>
              <a:latin typeface="Arial" pitchFamily="34" charset="0"/>
              <a:cs typeface="Arial" pitchFamily="34" charset="0"/>
              <a:sym typeface="Marlett" pitchFamily="2" charset="2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tr-TR" sz="2800" dirty="0" smtClean="0"/>
              <a:t> </a:t>
            </a:r>
            <a:r>
              <a:rPr lang="tr-TR" sz="2800" dirty="0"/>
              <a:t>Test edilen ‘</a:t>
            </a:r>
            <a:r>
              <a:rPr lang="tr-TR" sz="2800" dirty="0" err="1"/>
              <a:t>Tetrajan</a:t>
            </a:r>
            <a:r>
              <a:rPr lang="tr-TR" sz="2800" dirty="0"/>
              <a:t>’ adlı ürünün, mukayese amacıyla kullanılan aynı seradaki kimyasal ilaç uygulaması yapılan komşu bir parsel ile karşılaştırıldığında bitkinin fotosentez kabiliyetine olumsuz bir etkisinin olmadığı, bilakis </a:t>
            </a:r>
            <a:r>
              <a:rPr lang="tr-TR" sz="2800" dirty="0" err="1"/>
              <a:t>Tetrajan</a:t>
            </a:r>
            <a:r>
              <a:rPr lang="tr-TR" sz="2800" dirty="0"/>
              <a:t> uygulanan bitkilerin sürgün gelişimi, yaprak rengi ve sağlığı ile meyve gelişimine etkileri bakımından üstün özelliklere sahip olduğu görülmüştür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9773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24419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55347" y="1484784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tr-TR" sz="2800" dirty="0" smtClean="0"/>
              <a:t> Test </a:t>
            </a:r>
            <a:r>
              <a:rPr lang="tr-TR" sz="2800" dirty="0"/>
              <a:t>edilen ‘</a:t>
            </a:r>
            <a:r>
              <a:rPr lang="tr-TR" sz="2800" dirty="0" err="1"/>
              <a:t>Tetrajan</a:t>
            </a:r>
            <a:r>
              <a:rPr lang="tr-TR" sz="2800" dirty="0"/>
              <a:t>’ adlı ürünün meyve verimine etkisine gelince, kimyasal uygulama yapılan hemen komşu parseldeki bir bitkide ortalama ??-?? meyve varken, dönem başından beri </a:t>
            </a:r>
            <a:r>
              <a:rPr lang="tr-TR" sz="2800" dirty="0" err="1"/>
              <a:t>Tetrajan</a:t>
            </a:r>
            <a:r>
              <a:rPr lang="tr-TR" sz="2800" dirty="0"/>
              <a:t> uygulaması yapılan parselde ortalama ??-?? meyve sayılmıştır.</a:t>
            </a:r>
          </a:p>
        </p:txBody>
      </p:sp>
    </p:spTree>
    <p:extLst>
      <p:ext uri="{BB962C8B-B14F-4D97-AF65-F5344CB8AC3E}">
        <p14:creationId xmlns:p14="http://schemas.microsoft.com/office/powerpoint/2010/main" val="1179594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1516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12912" y="764704"/>
            <a:ext cx="78488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tr-TR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Marlett" pitchFamily="2" charset="2"/>
              </a:rPr>
              <a:t>Tetrajanın</a:t>
            </a: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Marlett" pitchFamily="2" charset="2"/>
              </a:rPr>
              <a:t> </a:t>
            </a:r>
            <a:r>
              <a:rPr lang="tr-TR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Marlett" pitchFamily="2" charset="2"/>
              </a:rPr>
              <a:t>temizlenebilirliği</a:t>
            </a:r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Marlett" pitchFamily="2" charset="2"/>
              </a:rPr>
              <a:t>:</a:t>
            </a:r>
            <a:endParaRPr lang="tr-TR" sz="2800" b="1" u="sng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7F80FF"/>
                  </a:outerShdw>
                </a:cont>
                <a:cont type="tree" name="">
                  <a:effect ref="fillLine"/>
                  <a:outerShdw dist="38100" dir="2700000" algn="tl">
                    <a:srgbClr val="1E1E7A"/>
                  </a:outerShdw>
                </a:cont>
                <a:effect ref="fillLine"/>
              </a:effectDag>
              <a:latin typeface="Arial" pitchFamily="34" charset="0"/>
              <a:cs typeface="Arial" pitchFamily="34" charset="0"/>
              <a:sym typeface="Marlett" pitchFamily="2" charset="2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tr-TR" sz="2800" dirty="0"/>
              <a:t> </a:t>
            </a:r>
            <a:r>
              <a:rPr lang="tr-TR" sz="2800" dirty="0"/>
              <a:t>Test edilen ‘</a:t>
            </a:r>
            <a:r>
              <a:rPr lang="tr-TR" sz="2800" dirty="0" err="1"/>
              <a:t>Tetrajan</a:t>
            </a:r>
            <a:r>
              <a:rPr lang="tr-TR" sz="2800" dirty="0"/>
              <a:t>’ adlı ürünün, uygulamadan sonra meyve üzerinde bırakmış olduğu tozlu görünümün, parmakla kolayca silinebildiği görülmüştür.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tr-TR" sz="2800" dirty="0"/>
              <a:t> Yapılan bir denemede, ilaçlama pülverizatörü ile su uygulaması yapılarak bitkiler üzerindeki tozlu yapı kolayca temizlenebilmiştir.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38997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39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16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620688"/>
            <a:ext cx="835687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tr-T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TARTIŞMA ve SONUÇ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Son yıllarda, ülkemizde domates yetiştiriciliğinin en önemli zararlısı konumuna gelen </a:t>
            </a:r>
            <a:r>
              <a:rPr lang="tr-TR" sz="2800" i="1" dirty="0" smtClean="0"/>
              <a:t>Tuta </a:t>
            </a:r>
            <a:r>
              <a:rPr lang="tr-TR" sz="2800" i="1" dirty="0" err="1" smtClean="0"/>
              <a:t>absoluta</a:t>
            </a:r>
            <a:r>
              <a:rPr lang="tr-TR" sz="2800" dirty="0" smtClean="0"/>
              <a:t> ile mücadelesi gitgide zorlaşmaya başlamıştır.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tr-TR" sz="2800" dirty="0" smtClean="0"/>
              <a:t> Bunun nedenleri; zararlının kullanılan birçok kimyasal ilaca karşı hızla direnç geliştirmesi, ruhsatlı birçok ilacın kullanımının yasaklanması ya da kısıtlanması, </a:t>
            </a:r>
            <a:r>
              <a:rPr lang="tr-TR" sz="2800" dirty="0" err="1" smtClean="0"/>
              <a:t>pestisit</a:t>
            </a:r>
            <a:r>
              <a:rPr lang="tr-TR" sz="2800" dirty="0" smtClean="0"/>
              <a:t> kullanımı ve kalıntı ile ilgili gerek hükümet gerekse tüketici örgütleri tarafından gösterilen baskının artması </a:t>
            </a:r>
            <a:r>
              <a:rPr lang="tr-TR" sz="2800" dirty="0" err="1" smtClean="0"/>
              <a:t>vs.’dir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1052736"/>
            <a:ext cx="799288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tr-TR" sz="2800" dirty="0" smtClean="0"/>
              <a:t> İlaçlara dayanıklı Tuta </a:t>
            </a:r>
            <a:r>
              <a:rPr lang="tr-TR" sz="2800" dirty="0" err="1" smtClean="0"/>
              <a:t>populasyonlarının</a:t>
            </a:r>
            <a:r>
              <a:rPr lang="tr-TR" sz="2800" dirty="0" smtClean="0"/>
              <a:t> yaygın olarak bulunduğu Antalya ilinde ürünlerde meydana gelen zararın artması üreticileri ve ilaç sektöründe çalışanları alternatifler bulmaya sevk etmiştir.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tr-TR" sz="2800" dirty="0" smtClean="0"/>
              <a:t> Başka alternatifler kullanmadan tek başına kimyasal ilaçlara dayalı bir mücadele stratejisine güvenmenin doğru olmayacağı açıktır.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83568" y="261809"/>
            <a:ext cx="81369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Bu çalışmada,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Tuta’ya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karşı test edilen ‘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 adlı ürünün, zararlının ergin dişi bireylerinin yumurtlamasını engellediği ve bu engellemenin oldukça etkin olduğu 3 kg/100 L su dozunda 2 hafta hiç yumurtaya rastlanmadığı görülmüştür.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r-T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Ancak, ‘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Terajan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 ile yapılacak uygulamaların sürgün gelişiminin hızlı olduğu ilkbahar-yaz aylarında haftalık olarak yapılması gerektiği açıktır.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Zira, yeni çıkan yapraklarda az da olsa Tuta yumurtasına rastlanması bunun göstergesidir.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88640"/>
            <a:ext cx="83529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/>
              <a:t>Domates güvesi [</a:t>
            </a:r>
            <a:r>
              <a:rPr lang="tr-TR" sz="2800" i="1" dirty="0"/>
              <a:t>Tuta </a:t>
            </a:r>
            <a:r>
              <a:rPr lang="tr-TR" sz="2800" i="1" dirty="0" err="1"/>
              <a:t>absoluta</a:t>
            </a:r>
            <a:r>
              <a:rPr lang="tr-TR" sz="2800" dirty="0"/>
              <a:t> (</a:t>
            </a:r>
            <a:r>
              <a:rPr lang="tr-TR" sz="2800" dirty="0" err="1"/>
              <a:t>Meyrick</a:t>
            </a:r>
            <a:r>
              <a:rPr lang="tr-TR" sz="2800" dirty="0"/>
              <a:t>) (</a:t>
            </a:r>
            <a:r>
              <a:rPr lang="tr-TR" sz="2800" dirty="0" err="1"/>
              <a:t>Lepidoptera</a:t>
            </a:r>
            <a:r>
              <a:rPr lang="tr-TR" sz="2800" dirty="0"/>
              <a:t>: </a:t>
            </a:r>
            <a:r>
              <a:rPr lang="tr-TR" sz="2800" dirty="0" err="1"/>
              <a:t>Gelechiidae</a:t>
            </a:r>
            <a:r>
              <a:rPr lang="tr-TR" sz="2800" dirty="0"/>
              <a:t>)] ergini ince uzun vücutlu, 6-7 mm boydadır</a:t>
            </a:r>
            <a:r>
              <a:rPr lang="tr-TR" sz="2800" dirty="0" smtClean="0"/>
              <a:t>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 smtClean="0"/>
              <a:t>Kanat </a:t>
            </a:r>
            <a:r>
              <a:rPr lang="tr-TR" sz="2800" dirty="0"/>
              <a:t>açıklığı 10 mm’dir</a:t>
            </a:r>
            <a:r>
              <a:rPr lang="tr-TR" sz="2800" dirty="0" smtClean="0"/>
              <a:t>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tr-TR" sz="2800" dirty="0" smtClean="0"/>
              <a:t>Antenleri </a:t>
            </a:r>
            <a:r>
              <a:rPr lang="tr-TR" sz="2800" dirty="0"/>
              <a:t>iplik şeklindedir</a:t>
            </a:r>
            <a:r>
              <a:rPr lang="tr-TR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/>
              <a:t>Grimsi </a:t>
            </a:r>
            <a:r>
              <a:rPr lang="tr-TR" sz="2800" dirty="0"/>
              <a:t>kahverengi olan ön kanatları üzerinde irili ufaklı siyah noktalar </a:t>
            </a:r>
            <a:r>
              <a:rPr lang="tr-TR" sz="2800" dirty="0" smtClean="0"/>
              <a:t>bulunur.</a:t>
            </a:r>
            <a:endParaRPr lang="tr-TR" sz="2800" dirty="0"/>
          </a:p>
        </p:txBody>
      </p:sp>
      <p:pic>
        <p:nvPicPr>
          <p:cNvPr id="3" name="Picture 2" descr="http://www.russellipm-agriculture.com/uploads/media/News/silvery%20scale%20on%20Ad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92" y="3805460"/>
            <a:ext cx="5760720" cy="298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russellipm-agriculture.com/uploads/media/News/Tuta%20adul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6599" r="16072" b="10001"/>
          <a:stretch/>
        </p:blipFill>
        <p:spPr bwMode="auto">
          <a:xfrm>
            <a:off x="5167173" y="4509119"/>
            <a:ext cx="2180590" cy="2196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33931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11560" y="620688"/>
            <a:ext cx="824440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Ayrıca bu çalışma ile, ‘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 adlı ürünün, zararlının yumurtadan çıkan larvalarının yapraklara girişini belli ölçüde engellediği ve bu özelliği ile de mücadelede ekstra bir katkı sağlayacağı aşikardır.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tr-T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Sonuç olarak, bu çalışmadan elde edilen sonuçlar, test edilen ‘</a:t>
            </a:r>
            <a:r>
              <a:rPr kumimoji="0" lang="tr-TR" sz="28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Tetrajan</a:t>
            </a: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</a:t>
            </a:r>
            <a:r>
              <a:rPr kumimoji="0" lang="tr-TR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adlı ürünün domates yetiştiriciliğinde </a:t>
            </a:r>
            <a:r>
              <a:rPr kumimoji="0" lang="tr-TR" sz="28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Tuta </a:t>
            </a:r>
            <a:r>
              <a:rPr kumimoji="0" lang="tr-TR" sz="2800" b="0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absoluta</a:t>
            </a:r>
            <a:r>
              <a:rPr kumimoji="0" lang="tr-TR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ile yapılacak Entegre Mücadele (IPM) kapsamında </a:t>
            </a: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yumurta bırakmayı engelleyici </a:t>
            </a:r>
            <a:r>
              <a:rPr kumimoji="0" lang="tr-TR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</a:t>
            </a: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larva girişini engelleyici</a:t>
            </a:r>
            <a:r>
              <a:rPr kumimoji="0" lang="tr-TR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etkilerinden faydalanmak üzere başarıyla kullanılabileceğini göstermiştir.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21168" y="2902297"/>
            <a:ext cx="65352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400" dirty="0">
                <a:latin typeface="Times New Roman" charset="0"/>
              </a:rPr>
              <a:t>        </a:t>
            </a:r>
            <a:r>
              <a:rPr lang="tr-TR" sz="4400" dirty="0" smtClean="0">
                <a:latin typeface="Times New Roman" charset="0"/>
              </a:rPr>
              <a:t>TEŞEKKÜRLER</a:t>
            </a:r>
            <a:r>
              <a:rPr lang="tr-TR" sz="4400" dirty="0">
                <a:latin typeface="Times New Roman" charset="0"/>
              </a:rPr>
              <a:t>…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322784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Yumurta, 0.4 mm uzunluğunda, 0.2 mm genişliğinde silindirik, sarı renklidir.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Yumurta genelde yaprakların veya gövdenin altına bırakılır. Yumurtalar bırakıldıktan 4-6 gün sonra açılır.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russellipm-agriculture.com/uploads/media/News/Tuta%20eg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4569892" cy="389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0343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332656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tr-TR" sz="2800" dirty="0" smtClean="0"/>
              <a:t> Yumurtadan çıkan larvanın vücudu krem renkli, başı siyahtır.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tr-TR" sz="2800" dirty="0" smtClean="0"/>
              <a:t> Dört larva dönemi geçirir.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tr-TR" sz="2800" dirty="0" smtClean="0"/>
              <a:t> Olgunlaşan larvanın vücudu yeşile, başı kahverengiye döner.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tr-TR" sz="2800" dirty="0" smtClean="0"/>
              <a:t> Larvanın başının arkasında bulunan koyu renkli bant en önemli ayırt edici özelliğidir.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tr-TR" sz="2800" dirty="0" smtClean="0"/>
              <a:t> Larva dönemi 13-15 gün sürer.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 Dördüncü döneme doğru larvanın vücudunun üstü pembeleşir.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407180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ssellipm-agriculture.com/uploads/media/News/Dark%20head%20of%20larvae%20on%20Ad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35293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466800"/>
            <a:ext cx="784887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Pupa açık </a:t>
            </a: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kahverenkli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6 mm uzunluğundadır.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Pupa dönemi 9-11 gün sürer.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tutaabsoluta.com/images/profile/6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7" t="18086" b="8776"/>
          <a:stretch/>
        </p:blipFill>
        <p:spPr bwMode="auto">
          <a:xfrm>
            <a:off x="1907704" y="2204864"/>
            <a:ext cx="5328594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552" y="620688"/>
            <a:ext cx="806489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Erginler geceleri aktiftir, gündüzleri yaprakların arasında saklanırlar.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Yumurtalarını yaprak, tomurcuk, meyve, sap ve gövdeye bırakırlar.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Bir dişi yaşam süresince 120-260 adet yumurta bırakabilir.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Toprakta ya da yaprakta açılan galerilerin içinde pupa olur.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69863" algn="l"/>
                <a:tab pos="341313" algn="l"/>
              </a:tabLst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Çevre koşullarına bağlı olarak bir dölünü 29-38 günde tamamlar.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1737</Words>
  <Application>Microsoft Office PowerPoint</Application>
  <PresentationFormat>Ekran Gösterisi (4:3)</PresentationFormat>
  <Paragraphs>139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Varsayılan Tasarım</vt:lpstr>
      <vt:lpstr>‘Tetrajan’ adlı ürünün Domates güvesi, Tuta absoluta (Meyrick) (Lepidoptera: Gelechiidae) ile mücadelede etkisinin araştırılması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serıfe unal</dc:creator>
  <cp:lastModifiedBy>asus</cp:lastModifiedBy>
  <cp:revision>311</cp:revision>
  <dcterms:created xsi:type="dcterms:W3CDTF">2004-07-15T07:42:59Z</dcterms:created>
  <dcterms:modified xsi:type="dcterms:W3CDTF">2019-08-02T11:49:55Z</dcterms:modified>
</cp:coreProperties>
</file>