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96" r:id="rId3"/>
    <p:sldId id="294" r:id="rId4"/>
    <p:sldId id="297" r:id="rId5"/>
    <p:sldId id="276" r:id="rId6"/>
    <p:sldId id="277" r:id="rId7"/>
    <p:sldId id="278" r:id="rId8"/>
    <p:sldId id="360" r:id="rId9"/>
    <p:sldId id="305" r:id="rId10"/>
    <p:sldId id="365" r:id="rId11"/>
    <p:sldId id="279" r:id="rId12"/>
    <p:sldId id="280" r:id="rId13"/>
    <p:sldId id="301" r:id="rId14"/>
    <p:sldId id="361" r:id="rId15"/>
    <p:sldId id="304" r:id="rId16"/>
    <p:sldId id="364" r:id="rId17"/>
    <p:sldId id="362" r:id="rId18"/>
    <p:sldId id="363" r:id="rId19"/>
    <p:sldId id="298" r:id="rId20"/>
    <p:sldId id="281" r:id="rId21"/>
    <p:sldId id="282" r:id="rId22"/>
    <p:sldId id="321" r:id="rId23"/>
    <p:sldId id="322" r:id="rId24"/>
    <p:sldId id="283" r:id="rId25"/>
    <p:sldId id="326" r:id="rId26"/>
    <p:sldId id="325" r:id="rId27"/>
    <p:sldId id="323" r:id="rId28"/>
    <p:sldId id="324" r:id="rId29"/>
    <p:sldId id="299" r:id="rId30"/>
    <p:sldId id="329" r:id="rId31"/>
    <p:sldId id="315" r:id="rId32"/>
    <p:sldId id="328" r:id="rId33"/>
    <p:sldId id="319" r:id="rId34"/>
    <p:sldId id="316" r:id="rId35"/>
    <p:sldId id="284" r:id="rId36"/>
    <p:sldId id="295" r:id="rId37"/>
    <p:sldId id="334" r:id="rId38"/>
    <p:sldId id="317" r:id="rId39"/>
    <p:sldId id="318" r:id="rId40"/>
    <p:sldId id="320" r:id="rId41"/>
    <p:sldId id="366" r:id="rId42"/>
    <p:sldId id="330" r:id="rId43"/>
    <p:sldId id="285" r:id="rId44"/>
    <p:sldId id="302" r:id="rId45"/>
    <p:sldId id="306" r:id="rId46"/>
    <p:sldId id="331" r:id="rId47"/>
    <p:sldId id="332" r:id="rId48"/>
    <p:sldId id="333" r:id="rId49"/>
    <p:sldId id="367" r:id="rId50"/>
    <p:sldId id="368" r:id="rId51"/>
    <p:sldId id="286" r:id="rId52"/>
    <p:sldId id="327" r:id="rId53"/>
    <p:sldId id="342" r:id="rId54"/>
    <p:sldId id="300" r:id="rId55"/>
    <p:sldId id="307" r:id="rId56"/>
    <p:sldId id="370" r:id="rId57"/>
    <p:sldId id="371" r:id="rId58"/>
    <p:sldId id="384" r:id="rId59"/>
    <p:sldId id="308" r:id="rId60"/>
    <p:sldId id="372" r:id="rId61"/>
    <p:sldId id="373" r:id="rId62"/>
    <p:sldId id="343" r:id="rId63"/>
    <p:sldId id="374" r:id="rId64"/>
    <p:sldId id="375" r:id="rId65"/>
    <p:sldId id="376" r:id="rId66"/>
    <p:sldId id="377" r:id="rId67"/>
    <p:sldId id="398" r:id="rId68"/>
    <p:sldId id="399" r:id="rId69"/>
    <p:sldId id="380" r:id="rId70"/>
    <p:sldId id="379" r:id="rId71"/>
    <p:sldId id="381" r:id="rId72"/>
    <p:sldId id="395" r:id="rId73"/>
    <p:sldId id="396" r:id="rId74"/>
    <p:sldId id="397" r:id="rId75"/>
    <p:sldId id="378" r:id="rId76"/>
    <p:sldId id="382" r:id="rId77"/>
    <p:sldId id="383" r:id="rId78"/>
    <p:sldId id="390" r:id="rId79"/>
    <p:sldId id="391" r:id="rId80"/>
    <p:sldId id="392" r:id="rId81"/>
    <p:sldId id="400" r:id="rId82"/>
    <p:sldId id="393" r:id="rId83"/>
    <p:sldId id="394" r:id="rId84"/>
    <p:sldId id="345" r:id="rId85"/>
    <p:sldId id="385" r:id="rId86"/>
    <p:sldId id="386" r:id="rId87"/>
    <p:sldId id="387" r:id="rId88"/>
    <p:sldId id="388" r:id="rId89"/>
    <p:sldId id="389" r:id="rId90"/>
    <p:sldId id="269" r:id="rId91"/>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ıfe unal" initials="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DCF"/>
    <a:srgbClr val="FCFCD0"/>
    <a:srgbClr val="F5E0D7"/>
    <a:srgbClr val="0000FF"/>
    <a:srgbClr val="CCECFF"/>
    <a:srgbClr val="99CCFF"/>
    <a:srgbClr val="33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D:\2019-BELGELER&#304;M\Dan&#305;&#351;manl&#305;k%20Raporlar&#305;\Rauf%20Bey\Kitap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tr-TR"/>
  <c:chart>
    <c:title>
      <c:tx>
        <c:rich>
          <a:bodyPr/>
          <a:lstStyle/>
          <a:p>
            <a:pPr>
              <a:defRPr/>
            </a:pPr>
            <a:r>
              <a:rPr lang="tr-TR" sz="1100">
                <a:latin typeface="Times New Roman" pitchFamily="18" charset="0"/>
                <a:cs typeface="Times New Roman" pitchFamily="18" charset="0"/>
              </a:rPr>
              <a:t>Armut psillidinin kışlık-form</a:t>
            </a:r>
            <a:r>
              <a:rPr lang="tr-TR" sz="1100" baseline="0">
                <a:latin typeface="Times New Roman" pitchFamily="18" charset="0"/>
                <a:cs typeface="Times New Roman" pitchFamily="18" charset="0"/>
              </a:rPr>
              <a:t> dişilerinin yumurta sayısı</a:t>
            </a:r>
            <a:endParaRPr lang="tr-TR" sz="1100">
              <a:latin typeface="Times New Roman" pitchFamily="18" charset="0"/>
              <a:cs typeface="Times New Roman" pitchFamily="18" charset="0"/>
            </a:endParaRPr>
          </a:p>
        </c:rich>
      </c:tx>
      <c:layout>
        <c:manualLayout>
          <c:xMode val="edge"/>
          <c:yMode val="edge"/>
          <c:x val="0.12196353866272765"/>
          <c:y val="2.5321034545125739E-2"/>
        </c:manualLayout>
      </c:layout>
    </c:title>
    <c:plotArea>
      <c:layout>
        <c:manualLayout>
          <c:layoutTarget val="inner"/>
          <c:xMode val="edge"/>
          <c:yMode val="edge"/>
          <c:x val="9.8522373901632251E-2"/>
          <c:y val="0.11394465545306577"/>
          <c:w val="0.68696222754764369"/>
          <c:h val="0.72128177412440964"/>
        </c:manualLayout>
      </c:layout>
      <c:lineChart>
        <c:grouping val="standard"/>
        <c:ser>
          <c:idx val="0"/>
          <c:order val="0"/>
          <c:tx>
            <c:strRef>
              <c:f>[Kitap1.xlsx]Sayfa1!$B$4</c:f>
              <c:strCache>
                <c:ptCount val="1"/>
                <c:pt idx="0">
                  <c:v>1 kg/100 lt su</c:v>
                </c:pt>
              </c:strCache>
            </c:strRef>
          </c:tx>
          <c:spPr>
            <a:ln>
              <a:solidFill>
                <a:schemeClr val="tx1"/>
              </a:solidFill>
            </a:ln>
          </c:spPr>
          <c:marker>
            <c:symbol val="square"/>
            <c:size val="5"/>
            <c:spPr>
              <a:noFill/>
            </c:spPr>
          </c:marker>
          <c:dLbls>
            <c:spPr>
              <a:noFill/>
              <a:ln>
                <a:noFill/>
              </a:ln>
              <a:effectLst/>
            </c:spPr>
            <c:showVal val="1"/>
            <c:extLst>
              <c:ext xmlns:c15="http://schemas.microsoft.com/office/drawing/2012/chart" uri="{CE6537A1-D6FC-4f65-9D91-7224C49458BB}">
                <c15:layout/>
                <c15:showLeaderLines val="0"/>
              </c:ext>
            </c:extLst>
          </c:dLbls>
          <c:cat>
            <c:strRef>
              <c:f>[Kitap1.xlsx]Sayfa1!$C$3:$F$3</c:f>
              <c:strCache>
                <c:ptCount val="4"/>
                <c:pt idx="0">
                  <c:v>1 hafta</c:v>
                </c:pt>
                <c:pt idx="1">
                  <c:v>2 hafta</c:v>
                </c:pt>
                <c:pt idx="2">
                  <c:v>3 hafta</c:v>
                </c:pt>
                <c:pt idx="3">
                  <c:v>4 hafta</c:v>
                </c:pt>
              </c:strCache>
            </c:strRef>
          </c:cat>
          <c:val>
            <c:numRef>
              <c:f>[Kitap1.xlsx]Sayfa1!$C$4:$F$4</c:f>
              <c:numCache>
                <c:formatCode>General</c:formatCode>
                <c:ptCount val="4"/>
                <c:pt idx="0">
                  <c:v>0</c:v>
                </c:pt>
                <c:pt idx="1">
                  <c:v>0</c:v>
                </c:pt>
                <c:pt idx="2">
                  <c:v>3.2</c:v>
                </c:pt>
                <c:pt idx="3">
                  <c:v>9.8000000000000007</c:v>
                </c:pt>
              </c:numCache>
            </c:numRef>
          </c:val>
        </c:ser>
        <c:ser>
          <c:idx val="1"/>
          <c:order val="1"/>
          <c:tx>
            <c:strRef>
              <c:f>[Kitap1.xlsx]Sayfa1!$B$5</c:f>
              <c:strCache>
                <c:ptCount val="1"/>
                <c:pt idx="0">
                  <c:v>2 kg/100 lt su</c:v>
                </c:pt>
              </c:strCache>
            </c:strRef>
          </c:tx>
          <c:spPr>
            <a:ln>
              <a:solidFill>
                <a:srgbClr val="FF0000"/>
              </a:solidFill>
            </a:ln>
          </c:spPr>
          <c:marker>
            <c:symbol val="star"/>
            <c:size val="5"/>
            <c:spPr>
              <a:noFill/>
            </c:spPr>
          </c:marker>
          <c:dLbls>
            <c:spPr>
              <a:noFill/>
              <a:ln>
                <a:noFill/>
              </a:ln>
              <a:effectLst/>
            </c:spPr>
            <c:showVal val="1"/>
            <c:extLst>
              <c:ext xmlns:c15="http://schemas.microsoft.com/office/drawing/2012/chart" uri="{CE6537A1-D6FC-4f65-9D91-7224C49458BB}">
                <c15:layout/>
                <c15:showLeaderLines val="0"/>
              </c:ext>
            </c:extLst>
          </c:dLbls>
          <c:cat>
            <c:strRef>
              <c:f>[Kitap1.xlsx]Sayfa1!$C$3:$F$3</c:f>
              <c:strCache>
                <c:ptCount val="4"/>
                <c:pt idx="0">
                  <c:v>1 hafta</c:v>
                </c:pt>
                <c:pt idx="1">
                  <c:v>2 hafta</c:v>
                </c:pt>
                <c:pt idx="2">
                  <c:v>3 hafta</c:v>
                </c:pt>
                <c:pt idx="3">
                  <c:v>4 hafta</c:v>
                </c:pt>
              </c:strCache>
            </c:strRef>
          </c:cat>
          <c:val>
            <c:numRef>
              <c:f>[Kitap1.xlsx]Sayfa1!$C$5:$F$5</c:f>
              <c:numCache>
                <c:formatCode>General</c:formatCode>
                <c:ptCount val="4"/>
                <c:pt idx="0">
                  <c:v>0</c:v>
                </c:pt>
                <c:pt idx="1">
                  <c:v>0</c:v>
                </c:pt>
                <c:pt idx="2">
                  <c:v>0.9</c:v>
                </c:pt>
                <c:pt idx="3">
                  <c:v>1.6</c:v>
                </c:pt>
              </c:numCache>
            </c:numRef>
          </c:val>
        </c:ser>
        <c:ser>
          <c:idx val="2"/>
          <c:order val="2"/>
          <c:tx>
            <c:strRef>
              <c:f>[Kitap1.xlsx]Sayfa1!$B$6</c:f>
              <c:strCache>
                <c:ptCount val="1"/>
                <c:pt idx="0">
                  <c:v>3 lt/100 lt su</c:v>
                </c:pt>
              </c:strCache>
            </c:strRef>
          </c:tx>
          <c:spPr>
            <a:ln>
              <a:solidFill>
                <a:srgbClr val="9BBB59"/>
              </a:solidFill>
            </a:ln>
          </c:spPr>
          <c:marker>
            <c:symbol val="triangle"/>
            <c:size val="5"/>
            <c:spPr>
              <a:noFill/>
            </c:spPr>
          </c:marker>
          <c:cat>
            <c:strRef>
              <c:f>[Kitap1.xlsx]Sayfa1!$C$3:$F$3</c:f>
              <c:strCache>
                <c:ptCount val="4"/>
                <c:pt idx="0">
                  <c:v>1 hafta</c:v>
                </c:pt>
                <c:pt idx="1">
                  <c:v>2 hafta</c:v>
                </c:pt>
                <c:pt idx="2">
                  <c:v>3 hafta</c:v>
                </c:pt>
                <c:pt idx="3">
                  <c:v>4 hafta</c:v>
                </c:pt>
              </c:strCache>
            </c:strRef>
          </c:cat>
          <c:val>
            <c:numRef>
              <c:f>[Kitap1.xlsx]Sayfa1!$C$6:$F$6</c:f>
              <c:numCache>
                <c:formatCode>General</c:formatCode>
                <c:ptCount val="4"/>
                <c:pt idx="0">
                  <c:v>0</c:v>
                </c:pt>
                <c:pt idx="1">
                  <c:v>0</c:v>
                </c:pt>
                <c:pt idx="2">
                  <c:v>0</c:v>
                </c:pt>
                <c:pt idx="3">
                  <c:v>0.4</c:v>
                </c:pt>
              </c:numCache>
            </c:numRef>
          </c:val>
        </c:ser>
        <c:ser>
          <c:idx val="3"/>
          <c:order val="3"/>
          <c:tx>
            <c:strRef>
              <c:f>[Kitap1.xlsx]Sayfa1!$B$7</c:f>
              <c:strCache>
                <c:ptCount val="1"/>
                <c:pt idx="0">
                  <c:v>Kontrol (su)</c:v>
                </c:pt>
              </c:strCache>
            </c:strRef>
          </c:tx>
          <c:marker>
            <c:symbol val="diamond"/>
            <c:size val="5"/>
            <c:spPr>
              <a:solidFill>
                <a:schemeClr val="accent1"/>
              </a:solidFill>
            </c:spPr>
          </c:marker>
          <c:dLbls>
            <c:spPr>
              <a:noFill/>
              <a:ln>
                <a:noFill/>
              </a:ln>
              <a:effectLst/>
            </c:spPr>
            <c:showVal val="1"/>
            <c:extLst>
              <c:ext xmlns:c15="http://schemas.microsoft.com/office/drawing/2012/chart" uri="{CE6537A1-D6FC-4f65-9D91-7224C49458BB}">
                <c15:layout/>
                <c15:showLeaderLines val="0"/>
              </c:ext>
            </c:extLst>
          </c:dLbls>
          <c:cat>
            <c:strRef>
              <c:f>[Kitap1.xlsx]Sayfa1!$C$3:$F$3</c:f>
              <c:strCache>
                <c:ptCount val="4"/>
                <c:pt idx="0">
                  <c:v>1 hafta</c:v>
                </c:pt>
                <c:pt idx="1">
                  <c:v>2 hafta</c:v>
                </c:pt>
                <c:pt idx="2">
                  <c:v>3 hafta</c:v>
                </c:pt>
                <c:pt idx="3">
                  <c:v>4 hafta</c:v>
                </c:pt>
              </c:strCache>
            </c:strRef>
          </c:cat>
          <c:val>
            <c:numRef>
              <c:f>[Kitap1.xlsx]Sayfa1!$C$7:$F$7</c:f>
              <c:numCache>
                <c:formatCode>General</c:formatCode>
                <c:ptCount val="4"/>
                <c:pt idx="0">
                  <c:v>4.8</c:v>
                </c:pt>
                <c:pt idx="1">
                  <c:v>14.7</c:v>
                </c:pt>
                <c:pt idx="2">
                  <c:v>47.3</c:v>
                </c:pt>
                <c:pt idx="3">
                  <c:v>129.6</c:v>
                </c:pt>
              </c:numCache>
            </c:numRef>
          </c:val>
        </c:ser>
        <c:dLbls/>
        <c:marker val="1"/>
        <c:axId val="95844992"/>
        <c:axId val="95859456"/>
      </c:lineChart>
      <c:catAx>
        <c:axId val="95844992"/>
        <c:scaling>
          <c:orientation val="minMax"/>
        </c:scaling>
        <c:axPos val="b"/>
        <c:title>
          <c:tx>
            <c:rich>
              <a:bodyPr/>
              <a:lstStyle/>
              <a:p>
                <a:pPr>
                  <a:defRPr>
                    <a:latin typeface="Times New Roman" pitchFamily="18" charset="0"/>
                    <a:cs typeface="Times New Roman" pitchFamily="18" charset="0"/>
                  </a:defRPr>
                </a:pPr>
                <a:r>
                  <a:rPr lang="tr-TR">
                    <a:latin typeface="Times New Roman" pitchFamily="18" charset="0"/>
                    <a:cs typeface="Times New Roman" pitchFamily="18" charset="0"/>
                  </a:rPr>
                  <a:t>Uygulamadan sonraki haftalık sayımlar</a:t>
                </a:r>
              </a:p>
            </c:rich>
          </c:tx>
          <c:layout>
            <c:manualLayout>
              <c:xMode val="edge"/>
              <c:yMode val="edge"/>
              <c:x val="0.27504243695081598"/>
              <c:y val="0.93308012298788212"/>
            </c:manualLayout>
          </c:layout>
        </c:title>
        <c:numFmt formatCode="General" sourceLinked="0"/>
        <c:tickLblPos val="nextTo"/>
        <c:crossAx val="95859456"/>
        <c:crosses val="autoZero"/>
        <c:auto val="1"/>
        <c:lblAlgn val="ctr"/>
        <c:lblOffset val="100"/>
      </c:catAx>
      <c:valAx>
        <c:axId val="95859456"/>
        <c:scaling>
          <c:orientation val="minMax"/>
          <c:max val="130"/>
          <c:min val="0"/>
        </c:scaling>
        <c:axPos val="l"/>
        <c:majorGridlines/>
        <c:title>
          <c:tx>
            <c:rich>
              <a:bodyPr rot="-5400000" vert="horz"/>
              <a:lstStyle/>
              <a:p>
                <a:pPr>
                  <a:defRPr sz="1000">
                    <a:latin typeface="Times New Roman" pitchFamily="18" charset="0"/>
                    <a:cs typeface="Times New Roman" pitchFamily="18" charset="0"/>
                  </a:defRPr>
                </a:pPr>
                <a:r>
                  <a:rPr lang="tr-TR" sz="1000">
                    <a:latin typeface="Times New Roman" pitchFamily="18" charset="0"/>
                    <a:cs typeface="Times New Roman" pitchFamily="18" charset="0"/>
                  </a:rPr>
                  <a:t>Sürgün başına ortalama</a:t>
                </a:r>
                <a:r>
                  <a:rPr lang="tr-TR" sz="1000" baseline="0">
                    <a:latin typeface="Times New Roman" pitchFamily="18" charset="0"/>
                    <a:cs typeface="Times New Roman" pitchFamily="18" charset="0"/>
                  </a:rPr>
                  <a:t> yumurta sayısı</a:t>
                </a:r>
                <a:endParaRPr lang="tr-TR" sz="1000">
                  <a:latin typeface="Times New Roman" pitchFamily="18" charset="0"/>
                  <a:cs typeface="Times New Roman" pitchFamily="18" charset="0"/>
                </a:endParaRPr>
              </a:p>
            </c:rich>
          </c:tx>
          <c:layout>
            <c:manualLayout>
              <c:xMode val="edge"/>
              <c:yMode val="edge"/>
              <c:x val="9.1220200554292495E-3"/>
              <c:y val="0.17809773235751941"/>
            </c:manualLayout>
          </c:layout>
        </c:title>
        <c:numFmt formatCode="General" sourceLinked="1"/>
        <c:tickLblPos val="nextTo"/>
        <c:txPr>
          <a:bodyPr/>
          <a:lstStyle/>
          <a:p>
            <a:pPr>
              <a:defRPr>
                <a:latin typeface="Times New Roman" pitchFamily="18" charset="0"/>
                <a:cs typeface="Times New Roman" pitchFamily="18" charset="0"/>
              </a:defRPr>
            </a:pPr>
            <a:endParaRPr lang="tr-TR"/>
          </a:p>
        </c:txPr>
        <c:crossAx val="95844992"/>
        <c:crosses val="autoZero"/>
        <c:crossBetween val="between"/>
      </c:valAx>
      <c:spPr>
        <a:ln>
          <a:solidFill>
            <a:schemeClr val="tx1"/>
          </a:solidFill>
        </a:ln>
      </c:spPr>
    </c:plotArea>
    <c:legend>
      <c:legendPos val="r"/>
      <c:layout>
        <c:manualLayout>
          <c:xMode val="edge"/>
          <c:yMode val="edge"/>
          <c:x val="0.76189126155426323"/>
          <c:y val="0.2329706073772792"/>
          <c:w val="0.23605555555555555"/>
          <c:h val="0.33486876640420082"/>
        </c:manualLayout>
      </c:layout>
      <c:txPr>
        <a:bodyPr/>
        <a:lstStyle/>
        <a:p>
          <a:pPr>
            <a:defRPr>
              <a:latin typeface="Times New Roman" pitchFamily="18" charset="0"/>
              <a:cs typeface="Times New Roman" pitchFamily="18" charset="0"/>
            </a:defRPr>
          </a:pPr>
          <a:endParaRPr lang="tr-TR"/>
        </a:p>
      </c:txPr>
    </c:legend>
    <c:plotVisOnly val="1"/>
    <c:dispBlanksAs val="gap"/>
  </c:chart>
  <c:spPr>
    <a:solidFill>
      <a:schemeClr val="bg1"/>
    </a:solidFill>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9915C2FE-684E-44FD-B4B0-5582131CCBEF}" type="slidenum">
              <a:rPr lang="tr-TR"/>
              <a:pPr/>
              <a:t>‹#›</a:t>
            </a:fld>
            <a:endParaRPr lang="tr-T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356F4B0C-754C-4BD7-B3C7-6C549F01BE14}" type="slidenum">
              <a:rPr lang="tr-TR"/>
              <a:pPr/>
              <a:t>‹#›</a:t>
            </a:fld>
            <a:endParaRPr lang="tr-T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A6F7EC84-5A51-422E-8464-2DC6ABF0017E}" type="slidenum">
              <a:rPr lang="tr-TR"/>
              <a:pPr/>
              <a:t>‹#›</a:t>
            </a:fld>
            <a:endParaRPr lang="tr-T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51C52A48-E708-422F-BC44-14436C9D2691}" type="slidenum">
              <a:rPr lang="tr-TR"/>
              <a:pPr/>
              <a:t>‹#›</a:t>
            </a:fld>
            <a:endParaRPr lang="tr-T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endParaRPr lang="tr-TR"/>
          </a:p>
        </p:txBody>
      </p:sp>
      <p:sp>
        <p:nvSpPr>
          <p:cNvPr id="5" name="4 Altbilgi Yer Tutucusu"/>
          <p:cNvSpPr>
            <a:spLocks noGrp="1"/>
          </p:cNvSpPr>
          <p:nvPr>
            <p:ph type="ftr" sz="quarter" idx="11"/>
          </p:nvPr>
        </p:nvSpPr>
        <p:spPr/>
        <p:txBody>
          <a:bodyPr/>
          <a:lstStyle>
            <a:lvl1pPr>
              <a:defRPr/>
            </a:lvl1pPr>
          </a:lstStyle>
          <a:p>
            <a:endParaRPr lang="tr-TR"/>
          </a:p>
        </p:txBody>
      </p:sp>
      <p:sp>
        <p:nvSpPr>
          <p:cNvPr id="6" name="5 Slayt Numarası Yer Tutucusu"/>
          <p:cNvSpPr>
            <a:spLocks noGrp="1"/>
          </p:cNvSpPr>
          <p:nvPr>
            <p:ph type="sldNum" sz="quarter" idx="12"/>
          </p:nvPr>
        </p:nvSpPr>
        <p:spPr/>
        <p:txBody>
          <a:bodyPr/>
          <a:lstStyle>
            <a:lvl1pPr>
              <a:defRPr/>
            </a:lvl1pPr>
          </a:lstStyle>
          <a:p>
            <a:fld id="{FFE07CEE-0A8D-498E-BA49-1D80BD9C4F2E}" type="slidenum">
              <a:rPr lang="tr-TR"/>
              <a:pPr/>
              <a:t>‹#›</a:t>
            </a:fld>
            <a:endParaRPr lang="tr-T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lvl1pPr>
              <a:defRPr/>
            </a:lvl1pPr>
          </a:lstStyle>
          <a:p>
            <a:endParaRPr lang="tr-TR"/>
          </a:p>
        </p:txBody>
      </p:sp>
      <p:sp>
        <p:nvSpPr>
          <p:cNvPr id="6" name="5 Altbilgi Yer Tutucusu"/>
          <p:cNvSpPr>
            <a:spLocks noGrp="1"/>
          </p:cNvSpPr>
          <p:nvPr>
            <p:ph type="ftr" sz="quarter" idx="11"/>
          </p:nvPr>
        </p:nvSpPr>
        <p:spPr/>
        <p:txBody>
          <a:bodyPr/>
          <a:lstStyle>
            <a:lvl1pPr>
              <a:defRPr/>
            </a:lvl1pPr>
          </a:lstStyle>
          <a:p>
            <a:endParaRPr lang="tr-TR"/>
          </a:p>
        </p:txBody>
      </p:sp>
      <p:sp>
        <p:nvSpPr>
          <p:cNvPr id="7" name="6 Slayt Numarası Yer Tutucusu"/>
          <p:cNvSpPr>
            <a:spLocks noGrp="1"/>
          </p:cNvSpPr>
          <p:nvPr>
            <p:ph type="sldNum" sz="quarter" idx="12"/>
          </p:nvPr>
        </p:nvSpPr>
        <p:spPr/>
        <p:txBody>
          <a:bodyPr/>
          <a:lstStyle>
            <a:lvl1pPr>
              <a:defRPr/>
            </a:lvl1pPr>
          </a:lstStyle>
          <a:p>
            <a:fld id="{483A35D9-73EC-40A6-B0D7-8604DAE56DCC}" type="slidenum">
              <a:rPr lang="tr-TR"/>
              <a:pPr/>
              <a:t>‹#›</a:t>
            </a:fld>
            <a:endParaRPr lang="tr-T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lvl1pPr>
              <a:defRPr/>
            </a:lvl1pPr>
          </a:lstStyle>
          <a:p>
            <a:endParaRPr lang="tr-TR"/>
          </a:p>
        </p:txBody>
      </p:sp>
      <p:sp>
        <p:nvSpPr>
          <p:cNvPr id="8" name="7 Altbilgi Yer Tutucusu"/>
          <p:cNvSpPr>
            <a:spLocks noGrp="1"/>
          </p:cNvSpPr>
          <p:nvPr>
            <p:ph type="ftr" sz="quarter" idx="11"/>
          </p:nvPr>
        </p:nvSpPr>
        <p:spPr/>
        <p:txBody>
          <a:bodyPr/>
          <a:lstStyle>
            <a:lvl1pPr>
              <a:defRPr/>
            </a:lvl1pPr>
          </a:lstStyle>
          <a:p>
            <a:endParaRPr lang="tr-TR"/>
          </a:p>
        </p:txBody>
      </p:sp>
      <p:sp>
        <p:nvSpPr>
          <p:cNvPr id="9" name="8 Slayt Numarası Yer Tutucusu"/>
          <p:cNvSpPr>
            <a:spLocks noGrp="1"/>
          </p:cNvSpPr>
          <p:nvPr>
            <p:ph type="sldNum" sz="quarter" idx="12"/>
          </p:nvPr>
        </p:nvSpPr>
        <p:spPr/>
        <p:txBody>
          <a:bodyPr/>
          <a:lstStyle>
            <a:lvl1pPr>
              <a:defRPr/>
            </a:lvl1pPr>
          </a:lstStyle>
          <a:p>
            <a:fld id="{E67EA040-A735-425D-8C69-43EAD4468B80}" type="slidenum">
              <a:rPr lang="tr-TR"/>
              <a:pPr/>
              <a:t>‹#›</a:t>
            </a:fld>
            <a:endParaRPr lang="tr-T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lvl1pPr>
              <a:defRPr/>
            </a:lvl1pPr>
          </a:lstStyle>
          <a:p>
            <a:endParaRPr lang="tr-TR"/>
          </a:p>
        </p:txBody>
      </p:sp>
      <p:sp>
        <p:nvSpPr>
          <p:cNvPr id="4" name="3 Altbilgi Yer Tutucusu"/>
          <p:cNvSpPr>
            <a:spLocks noGrp="1"/>
          </p:cNvSpPr>
          <p:nvPr>
            <p:ph type="ftr" sz="quarter" idx="11"/>
          </p:nvPr>
        </p:nvSpPr>
        <p:spPr/>
        <p:txBody>
          <a:bodyPr/>
          <a:lstStyle>
            <a:lvl1pPr>
              <a:defRPr/>
            </a:lvl1pPr>
          </a:lstStyle>
          <a:p>
            <a:endParaRPr lang="tr-TR"/>
          </a:p>
        </p:txBody>
      </p:sp>
      <p:sp>
        <p:nvSpPr>
          <p:cNvPr id="5" name="4 Slayt Numarası Yer Tutucusu"/>
          <p:cNvSpPr>
            <a:spLocks noGrp="1"/>
          </p:cNvSpPr>
          <p:nvPr>
            <p:ph type="sldNum" sz="quarter" idx="12"/>
          </p:nvPr>
        </p:nvSpPr>
        <p:spPr/>
        <p:txBody>
          <a:bodyPr/>
          <a:lstStyle>
            <a:lvl1pPr>
              <a:defRPr/>
            </a:lvl1pPr>
          </a:lstStyle>
          <a:p>
            <a:fld id="{847FEBEB-8370-4B9A-BD54-E6BD8E64A076}" type="slidenum">
              <a:rPr lang="tr-TR"/>
              <a:pPr/>
              <a:t>‹#›</a:t>
            </a:fld>
            <a:endParaRPr lang="tr-T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lvl1pPr>
              <a:defRPr/>
            </a:lvl1pPr>
          </a:lstStyle>
          <a:p>
            <a:endParaRPr lang="tr-TR"/>
          </a:p>
        </p:txBody>
      </p:sp>
      <p:sp>
        <p:nvSpPr>
          <p:cNvPr id="3" name="2 Altbilgi Yer Tutucusu"/>
          <p:cNvSpPr>
            <a:spLocks noGrp="1"/>
          </p:cNvSpPr>
          <p:nvPr>
            <p:ph type="ftr" sz="quarter" idx="11"/>
          </p:nvPr>
        </p:nvSpPr>
        <p:spPr/>
        <p:txBody>
          <a:bodyPr/>
          <a:lstStyle>
            <a:lvl1pPr>
              <a:defRPr/>
            </a:lvl1pPr>
          </a:lstStyle>
          <a:p>
            <a:endParaRPr lang="tr-TR"/>
          </a:p>
        </p:txBody>
      </p:sp>
      <p:sp>
        <p:nvSpPr>
          <p:cNvPr id="4" name="3 Slayt Numarası Yer Tutucusu"/>
          <p:cNvSpPr>
            <a:spLocks noGrp="1"/>
          </p:cNvSpPr>
          <p:nvPr>
            <p:ph type="sldNum" sz="quarter" idx="12"/>
          </p:nvPr>
        </p:nvSpPr>
        <p:spPr/>
        <p:txBody>
          <a:bodyPr/>
          <a:lstStyle>
            <a:lvl1pPr>
              <a:defRPr/>
            </a:lvl1pPr>
          </a:lstStyle>
          <a:p>
            <a:fld id="{9C35105F-B5F7-4776-9580-8775A97A95E7}" type="slidenum">
              <a:rPr lang="tr-TR"/>
              <a:pPr/>
              <a:t>‹#›</a:t>
            </a:fld>
            <a:endParaRPr lang="tr-T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tr-TR"/>
          </a:p>
        </p:txBody>
      </p:sp>
      <p:sp>
        <p:nvSpPr>
          <p:cNvPr id="6" name="5 Altbilgi Yer Tutucusu"/>
          <p:cNvSpPr>
            <a:spLocks noGrp="1"/>
          </p:cNvSpPr>
          <p:nvPr>
            <p:ph type="ftr" sz="quarter" idx="11"/>
          </p:nvPr>
        </p:nvSpPr>
        <p:spPr/>
        <p:txBody>
          <a:bodyPr/>
          <a:lstStyle>
            <a:lvl1pPr>
              <a:defRPr/>
            </a:lvl1pPr>
          </a:lstStyle>
          <a:p>
            <a:endParaRPr lang="tr-TR"/>
          </a:p>
        </p:txBody>
      </p:sp>
      <p:sp>
        <p:nvSpPr>
          <p:cNvPr id="7" name="6 Slayt Numarası Yer Tutucusu"/>
          <p:cNvSpPr>
            <a:spLocks noGrp="1"/>
          </p:cNvSpPr>
          <p:nvPr>
            <p:ph type="sldNum" sz="quarter" idx="12"/>
          </p:nvPr>
        </p:nvSpPr>
        <p:spPr/>
        <p:txBody>
          <a:bodyPr/>
          <a:lstStyle>
            <a:lvl1pPr>
              <a:defRPr/>
            </a:lvl1pPr>
          </a:lstStyle>
          <a:p>
            <a:fld id="{185BD713-2AF6-4D53-92DD-94776B9F956F}" type="slidenum">
              <a:rPr lang="tr-TR"/>
              <a:pPr/>
              <a:t>‹#›</a:t>
            </a:fld>
            <a:endParaRPr lang="tr-T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lvl1pPr>
              <a:defRPr/>
            </a:lvl1pPr>
          </a:lstStyle>
          <a:p>
            <a:endParaRPr lang="tr-TR"/>
          </a:p>
        </p:txBody>
      </p:sp>
      <p:sp>
        <p:nvSpPr>
          <p:cNvPr id="6" name="5 Altbilgi Yer Tutucusu"/>
          <p:cNvSpPr>
            <a:spLocks noGrp="1"/>
          </p:cNvSpPr>
          <p:nvPr>
            <p:ph type="ftr" sz="quarter" idx="11"/>
          </p:nvPr>
        </p:nvSpPr>
        <p:spPr/>
        <p:txBody>
          <a:bodyPr/>
          <a:lstStyle>
            <a:lvl1pPr>
              <a:defRPr/>
            </a:lvl1pPr>
          </a:lstStyle>
          <a:p>
            <a:endParaRPr lang="tr-TR"/>
          </a:p>
        </p:txBody>
      </p:sp>
      <p:sp>
        <p:nvSpPr>
          <p:cNvPr id="7" name="6 Slayt Numarası Yer Tutucusu"/>
          <p:cNvSpPr>
            <a:spLocks noGrp="1"/>
          </p:cNvSpPr>
          <p:nvPr>
            <p:ph type="sldNum" sz="quarter" idx="12"/>
          </p:nvPr>
        </p:nvSpPr>
        <p:spPr/>
        <p:txBody>
          <a:bodyPr/>
          <a:lstStyle>
            <a:lvl1pPr>
              <a:defRPr/>
            </a:lvl1pPr>
          </a:lstStyle>
          <a:p>
            <a:fld id="{45ED4D05-A7F5-4C4D-A455-D1F0920C8218}" type="slidenum">
              <a:rPr lang="tr-TR"/>
              <a:pPr/>
              <a:t>‹#›</a:t>
            </a:fld>
            <a:endParaRPr lang="tr-T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5FDCF"/>
            </a:gs>
            <a:gs pos="50000">
              <a:schemeClr val="accent1">
                <a:shade val="67500"/>
                <a:satMod val="115000"/>
              </a:schemeClr>
            </a:gs>
            <a:gs pos="100000">
              <a:schemeClr val="accent1">
                <a:shade val="100000"/>
                <a:satMod val="115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2EEF14E-773E-40A5-9409-E1AB9810ECB9}" type="slidenum">
              <a:rPr lang="tr-T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67544" y="285729"/>
            <a:ext cx="8280920" cy="3314722"/>
          </a:xfrm>
        </p:spPr>
        <p:txBody>
          <a:bodyPr/>
          <a:lstStyle/>
          <a:p>
            <a:r>
              <a:rPr lang="tr-TR" sz="4000" b="1" dirty="0" smtClean="0">
                <a:solidFill>
                  <a:srgbClr val="0000FF"/>
                </a:solidFill>
              </a:rPr>
              <a:t>‘</a:t>
            </a:r>
            <a:r>
              <a:rPr lang="tr-TR" sz="4000" b="1" dirty="0" err="1" smtClean="0">
                <a:solidFill>
                  <a:srgbClr val="0000FF"/>
                </a:solidFill>
              </a:rPr>
              <a:t>Diajan</a:t>
            </a:r>
            <a:r>
              <a:rPr lang="tr-TR" sz="4000" b="1" dirty="0" smtClean="0">
                <a:solidFill>
                  <a:srgbClr val="0000FF"/>
                </a:solidFill>
              </a:rPr>
              <a:t>’ adlı ürünün Armut </a:t>
            </a:r>
            <a:r>
              <a:rPr lang="tr-TR" sz="4000" b="1" dirty="0" err="1" smtClean="0">
                <a:solidFill>
                  <a:srgbClr val="0000FF"/>
                </a:solidFill>
              </a:rPr>
              <a:t>psillidi</a:t>
            </a:r>
            <a:r>
              <a:rPr lang="tr-TR" sz="4000" b="1" dirty="0" smtClean="0">
                <a:solidFill>
                  <a:srgbClr val="0000FF"/>
                </a:solidFill>
              </a:rPr>
              <a:t>, </a:t>
            </a:r>
            <a:r>
              <a:rPr lang="tr-TR" sz="4000" b="1" i="1" dirty="0" err="1" smtClean="0">
                <a:solidFill>
                  <a:srgbClr val="0000FF"/>
                </a:solidFill>
              </a:rPr>
              <a:t>Cacopsylla</a:t>
            </a:r>
            <a:r>
              <a:rPr lang="tr-TR" sz="4000" b="1" i="1" dirty="0" smtClean="0">
                <a:solidFill>
                  <a:srgbClr val="0000FF"/>
                </a:solidFill>
              </a:rPr>
              <a:t> </a:t>
            </a:r>
            <a:r>
              <a:rPr lang="tr-TR" sz="4000" b="1" i="1" dirty="0" err="1" smtClean="0">
                <a:solidFill>
                  <a:srgbClr val="0000FF"/>
                </a:solidFill>
              </a:rPr>
              <a:t>pyri</a:t>
            </a:r>
            <a:r>
              <a:rPr lang="tr-TR" sz="4000" b="1" dirty="0" err="1" smtClean="0">
                <a:solidFill>
                  <a:srgbClr val="0000FF"/>
                </a:solidFill>
              </a:rPr>
              <a:t>’ye</a:t>
            </a:r>
            <a:r>
              <a:rPr lang="tr-TR" sz="4000" b="1" dirty="0" smtClean="0">
                <a:solidFill>
                  <a:srgbClr val="0000FF"/>
                </a:solidFill>
              </a:rPr>
              <a:t> karşı etkinliğinin değerlendirilmesi</a:t>
            </a:r>
            <a:endParaRPr lang="tr-TR" sz="4000" b="1" dirty="0">
              <a:solidFill>
                <a:srgbClr val="0000FF"/>
              </a:solidFill>
            </a:endParaRPr>
          </a:p>
        </p:txBody>
      </p:sp>
      <p:sp>
        <p:nvSpPr>
          <p:cNvPr id="3" name="2 Alt Başlık"/>
          <p:cNvSpPr>
            <a:spLocks noGrp="1"/>
          </p:cNvSpPr>
          <p:nvPr>
            <p:ph type="subTitle" idx="1"/>
          </p:nvPr>
        </p:nvSpPr>
        <p:spPr>
          <a:xfrm>
            <a:off x="1371600" y="3886200"/>
            <a:ext cx="6400800" cy="2328882"/>
          </a:xfrm>
        </p:spPr>
        <p:txBody>
          <a:bodyPr/>
          <a:lstStyle/>
          <a:p>
            <a:r>
              <a:rPr lang="tr-TR" sz="3600" b="1" dirty="0" smtClean="0">
                <a:effectLst>
                  <a:outerShdw blurRad="38100" dist="38100" dir="2700000" algn="tl">
                    <a:srgbClr val="000000">
                      <a:alpha val="43137"/>
                    </a:srgbClr>
                  </a:outerShdw>
                </a:effectLst>
              </a:rPr>
              <a:t>Prof. Dr. </a:t>
            </a:r>
            <a:r>
              <a:rPr lang="de-DE" sz="3600" b="1" dirty="0" smtClean="0">
                <a:effectLst>
                  <a:outerShdw blurRad="38100" dist="38100" dir="2700000" algn="tl">
                    <a:srgbClr val="000000">
                      <a:alpha val="43137"/>
                    </a:srgbClr>
                  </a:outerShdw>
                </a:effectLst>
              </a:rPr>
              <a:t>Fedai E</a:t>
            </a:r>
            <a:r>
              <a:rPr lang="tr-TR" sz="3600" b="1" dirty="0" smtClean="0">
                <a:effectLst>
                  <a:outerShdw blurRad="38100" dist="38100" dir="2700000" algn="tl">
                    <a:srgbClr val="000000">
                      <a:alpha val="43137"/>
                    </a:srgbClr>
                  </a:outerShdw>
                </a:effectLst>
              </a:rPr>
              <a:t>RLER</a:t>
            </a:r>
            <a:r>
              <a:rPr lang="de-DE" dirty="0" smtClean="0"/>
              <a:t> </a:t>
            </a:r>
            <a:endParaRPr lang="tr-TR" dirty="0" smtClean="0"/>
          </a:p>
          <a:p>
            <a:r>
              <a:rPr lang="tr-TR" dirty="0" smtClean="0"/>
              <a:t>Akdeniz Üniversitesi, Ziraat Fakültesi, Bitki Koruma Bölümü 07070 Antalya</a:t>
            </a:r>
            <a:endParaRPr lang="tr-TR"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pnwhandbooks.org/insect/sites/default/files/relatedimages/g90-10.jpg"/>
          <p:cNvPicPr>
            <a:picLocks noChangeAspect="1" noChangeArrowheads="1"/>
          </p:cNvPicPr>
          <p:nvPr/>
        </p:nvPicPr>
        <p:blipFill rotWithShape="1">
          <a:blip r:embed="rId2" cstate="print"/>
          <a:srcRect b="12233"/>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57158" y="214290"/>
            <a:ext cx="8358246" cy="1569660"/>
          </a:xfrm>
          <a:prstGeom prst="rect">
            <a:avLst/>
          </a:prstGeom>
          <a:noFill/>
          <a:ln w="9525">
            <a:noFill/>
            <a:miter lim="800000"/>
            <a:headEnd/>
            <a:tailEnd/>
          </a:ln>
          <a:effectLst/>
        </p:spPr>
        <p:txBody>
          <a:bodyPr wrap="square">
            <a:spAutoFit/>
          </a:bodyPr>
          <a:lstStyle/>
          <a:p>
            <a:pPr>
              <a:buFont typeface="Wingdings" pitchFamily="2" charset="2"/>
              <a:buChar char="Ø"/>
              <a:defRPr/>
            </a:pPr>
            <a:r>
              <a:rPr lang="tr-TR" sz="3200" b="0" dirty="0">
                <a:effectLst/>
                <a:latin typeface="+mn-lt"/>
                <a:sym typeface="Marlett" pitchFamily="2" charset="2"/>
              </a:rPr>
              <a:t> </a:t>
            </a:r>
            <a:r>
              <a:rPr lang="tr-TR" sz="3200" b="0" dirty="0" smtClean="0">
                <a:effectLst/>
                <a:latin typeface="+mn-lt"/>
                <a:sym typeface="Marlett" pitchFamily="2" charset="2"/>
              </a:rPr>
              <a:t>Yaprakl</a:t>
            </a:r>
            <a:r>
              <a:rPr lang="tr-TR" sz="3200" b="0" dirty="0" smtClean="0">
                <a:effectLst/>
                <a:latin typeface="+mn-lt"/>
              </a:rPr>
              <a:t>ı</a:t>
            </a:r>
            <a:r>
              <a:rPr lang="tr-TR" sz="3200" b="0" dirty="0" smtClean="0">
                <a:effectLst/>
                <a:latin typeface="+mn-lt"/>
                <a:sym typeface="Marlett" pitchFamily="2" charset="2"/>
              </a:rPr>
              <a:t> </a:t>
            </a:r>
            <a:r>
              <a:rPr lang="tr-TR" sz="3200" b="0" dirty="0">
                <a:effectLst/>
                <a:latin typeface="+mn-lt"/>
                <a:sym typeface="Marlett" pitchFamily="2" charset="2"/>
              </a:rPr>
              <a:t>dönemde </a:t>
            </a:r>
            <a:r>
              <a:rPr lang="tr-TR" sz="3200" b="0" dirty="0" smtClean="0">
                <a:effectLst/>
                <a:latin typeface="+mn-lt"/>
                <a:sym typeface="Marlett" pitchFamily="2" charset="2"/>
              </a:rPr>
              <a:t>ise yumurta yapraklar</a:t>
            </a:r>
            <a:r>
              <a:rPr lang="tr-TR" sz="3200" b="0" dirty="0" smtClean="0">
                <a:effectLst/>
                <a:latin typeface="+mn-lt"/>
              </a:rPr>
              <a:t>ı</a:t>
            </a:r>
            <a:r>
              <a:rPr lang="tr-TR" sz="3200" b="0" dirty="0" smtClean="0">
                <a:effectLst/>
                <a:latin typeface="+mn-lt"/>
                <a:sym typeface="Marlett" pitchFamily="2" charset="2"/>
              </a:rPr>
              <a:t>n genellikle </a:t>
            </a:r>
            <a:r>
              <a:rPr lang="tr-TR" sz="3200" b="0" dirty="0">
                <a:effectLst/>
                <a:latin typeface="+mn-lt"/>
                <a:sym typeface="Marlett" pitchFamily="2" charset="2"/>
              </a:rPr>
              <a:t>alt yüzüne ve özellikle de </a:t>
            </a:r>
            <a:r>
              <a:rPr lang="tr-TR" sz="3200" b="0" dirty="0" smtClean="0">
                <a:effectLst/>
                <a:latin typeface="+mn-lt"/>
                <a:sym typeface="Marlett" pitchFamily="2" charset="2"/>
              </a:rPr>
              <a:t>damar </a:t>
            </a:r>
            <a:r>
              <a:rPr lang="tr-TR" sz="3200" b="0" dirty="0">
                <a:effectLst/>
                <a:latin typeface="+mn-lt"/>
                <a:sym typeface="Marlett" pitchFamily="2" charset="2"/>
              </a:rPr>
              <a:t>üzeri ve çevresine b</a:t>
            </a:r>
            <a:r>
              <a:rPr lang="tr-TR" sz="3200" b="0" dirty="0">
                <a:effectLst/>
                <a:latin typeface="+mn-lt"/>
              </a:rPr>
              <a:t>ı</a:t>
            </a:r>
            <a:r>
              <a:rPr lang="tr-TR" sz="3200" b="0" dirty="0">
                <a:effectLst/>
                <a:latin typeface="+mn-lt"/>
                <a:sym typeface="Marlett" pitchFamily="2" charset="2"/>
              </a:rPr>
              <a:t>rak</a:t>
            </a:r>
            <a:r>
              <a:rPr lang="tr-TR" sz="3200" b="0" dirty="0">
                <a:effectLst/>
                <a:latin typeface="+mn-lt"/>
              </a:rPr>
              <a:t>ı</a:t>
            </a:r>
            <a:r>
              <a:rPr lang="tr-TR" sz="3200" b="0" dirty="0">
                <a:effectLst/>
                <a:latin typeface="+mn-lt"/>
                <a:sym typeface="Marlett" pitchFamily="2" charset="2"/>
              </a:rPr>
              <a:t>l</a:t>
            </a:r>
            <a:r>
              <a:rPr lang="tr-TR" sz="3200" b="0" dirty="0">
                <a:effectLst/>
                <a:latin typeface="+mn-lt"/>
              </a:rPr>
              <a:t>ı</a:t>
            </a:r>
            <a:r>
              <a:rPr lang="tr-TR" sz="3200" b="0" dirty="0">
                <a:effectLst/>
                <a:latin typeface="+mn-lt"/>
                <a:sym typeface="Marlett" pitchFamily="2" charset="2"/>
              </a:rPr>
              <a:t>r.</a:t>
            </a:r>
          </a:p>
        </p:txBody>
      </p:sp>
      <p:pic>
        <p:nvPicPr>
          <p:cNvPr id="17411" name="Picture 3"/>
          <p:cNvPicPr>
            <a:picLocks noChangeAspect="1" noChangeArrowheads="1"/>
          </p:cNvPicPr>
          <p:nvPr/>
        </p:nvPicPr>
        <p:blipFill>
          <a:blip r:embed="rId2" cstate="print">
            <a:lum contrast="24000"/>
          </a:blip>
          <a:srcRect/>
          <a:stretch>
            <a:fillRect/>
          </a:stretch>
        </p:blipFill>
        <p:spPr bwMode="auto">
          <a:xfrm>
            <a:off x="0" y="2133600"/>
            <a:ext cx="4267200" cy="4724400"/>
          </a:xfrm>
          <a:prstGeom prst="rect">
            <a:avLst/>
          </a:prstGeom>
          <a:noFill/>
          <a:ln w="9525">
            <a:noFill/>
            <a:miter lim="800000"/>
            <a:headEnd/>
            <a:tailEnd/>
          </a:ln>
        </p:spPr>
      </p:pic>
      <p:pic>
        <p:nvPicPr>
          <p:cNvPr id="17412" name="Picture 4"/>
          <p:cNvPicPr>
            <a:picLocks noChangeAspect="1" noChangeArrowheads="1"/>
          </p:cNvPicPr>
          <p:nvPr/>
        </p:nvPicPr>
        <p:blipFill>
          <a:blip r:embed="rId3" cstate="print">
            <a:lum bright="12000" contrast="30000"/>
          </a:blip>
          <a:srcRect/>
          <a:stretch>
            <a:fillRect/>
          </a:stretch>
        </p:blipFill>
        <p:spPr bwMode="auto">
          <a:xfrm>
            <a:off x="4334933" y="2209800"/>
            <a:ext cx="4809067" cy="4648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17410"/>
                                        </p:tgtEl>
                                        <p:attrNameLst>
                                          <p:attrName>style.visibility</p:attrName>
                                        </p:attrNameLst>
                                      </p:cBhvr>
                                      <p:to>
                                        <p:strVal val="visible"/>
                                      </p:to>
                                    </p:set>
                                    <p:animEffect transition="in" filter="box(out)">
                                      <p:cBhvr>
                                        <p:cTn id="7" dur="500"/>
                                        <p:tgtEl>
                                          <p:spTgt spid="17410"/>
                                        </p:tgtEl>
                                      </p:cBhvr>
                                    </p:animEffect>
                                  </p:childTnLst>
                                </p:cTn>
                              </p:par>
                            </p:childTnLst>
                          </p:cTn>
                        </p:par>
                        <p:par>
                          <p:cTn id="8" fill="hold">
                            <p:stCondLst>
                              <p:cond delay="700"/>
                            </p:stCondLst>
                            <p:childTnLst>
                              <p:par>
                                <p:cTn id="9" presetID="4" presetClass="entr" presetSubtype="32" fill="hold" nodeType="afterEffect">
                                  <p:stCondLst>
                                    <p:cond delay="200"/>
                                  </p:stCondLst>
                                  <p:childTnLst>
                                    <p:set>
                                      <p:cBhvr>
                                        <p:cTn id="10" dur="1" fill="hold">
                                          <p:stCondLst>
                                            <p:cond delay="0"/>
                                          </p:stCondLst>
                                        </p:cTn>
                                        <p:tgtEl>
                                          <p:spTgt spid="17411"/>
                                        </p:tgtEl>
                                        <p:attrNameLst>
                                          <p:attrName>style.visibility</p:attrName>
                                        </p:attrNameLst>
                                      </p:cBhvr>
                                      <p:to>
                                        <p:strVal val="visible"/>
                                      </p:to>
                                    </p:set>
                                    <p:animEffect transition="in" filter="box(out)">
                                      <p:cBhvr>
                                        <p:cTn id="11" dur="500"/>
                                        <p:tgtEl>
                                          <p:spTgt spid="17411"/>
                                        </p:tgtEl>
                                      </p:cBhvr>
                                    </p:animEffect>
                                  </p:childTnLst>
                                </p:cTn>
                              </p:par>
                            </p:childTnLst>
                          </p:cTn>
                        </p:par>
                        <p:par>
                          <p:cTn id="12" fill="hold">
                            <p:stCondLst>
                              <p:cond delay="1400"/>
                            </p:stCondLst>
                            <p:childTnLst>
                              <p:par>
                                <p:cTn id="13" presetID="4" presetClass="entr" presetSubtype="32" fill="hold" nodeType="afterEffect">
                                  <p:stCondLst>
                                    <p:cond delay="200"/>
                                  </p:stCondLst>
                                  <p:childTnLst>
                                    <p:set>
                                      <p:cBhvr>
                                        <p:cTn id="14" dur="1" fill="hold">
                                          <p:stCondLst>
                                            <p:cond delay="0"/>
                                          </p:stCondLst>
                                        </p:cTn>
                                        <p:tgtEl>
                                          <p:spTgt spid="17412"/>
                                        </p:tgtEl>
                                        <p:attrNameLst>
                                          <p:attrName>style.visibility</p:attrName>
                                        </p:attrNameLst>
                                      </p:cBhvr>
                                      <p:to>
                                        <p:strVal val="visible"/>
                                      </p:to>
                                    </p:set>
                                    <p:animEffect transition="in" filter="box(out)">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381000" y="381000"/>
            <a:ext cx="8458200" cy="762000"/>
          </a:xfrm>
          <a:prstGeom prst="rect">
            <a:avLst/>
          </a:prstGeom>
          <a:noFill/>
          <a:ln w="9525">
            <a:noFill/>
            <a:miter lim="800000"/>
            <a:headEnd/>
            <a:tailEnd/>
          </a:ln>
          <a:effectLst/>
        </p:spPr>
        <p:txBody>
          <a:bodyPr>
            <a:spAutoFit/>
          </a:bodyPr>
          <a:lstStyle/>
          <a:p>
            <a:pPr>
              <a:spcBef>
                <a:spcPct val="50000"/>
              </a:spcBef>
              <a:defRPr/>
            </a:pPr>
            <a:endParaRPr lang="tr-TR" sz="4400">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endParaRPr>
          </a:p>
        </p:txBody>
      </p:sp>
      <p:pic>
        <p:nvPicPr>
          <p:cNvPr id="18436" name="Picture 4"/>
          <p:cNvPicPr>
            <a:picLocks noChangeAspect="1" noChangeArrowheads="1"/>
          </p:cNvPicPr>
          <p:nvPr/>
        </p:nvPicPr>
        <p:blipFill>
          <a:blip r:embed="rId2" cstate="print">
            <a:lum bright="-12000" contrast="48000"/>
          </a:blip>
          <a:srcRect/>
          <a:stretch>
            <a:fillRect/>
          </a:stretch>
        </p:blipFill>
        <p:spPr bwMode="auto">
          <a:xfrm>
            <a:off x="4470400" y="2209800"/>
            <a:ext cx="4673600" cy="4648200"/>
          </a:xfrm>
          <a:prstGeom prst="rect">
            <a:avLst/>
          </a:prstGeom>
          <a:noFill/>
          <a:ln w="9525">
            <a:noFill/>
            <a:miter lim="800000"/>
            <a:headEnd/>
            <a:tailEnd/>
          </a:ln>
        </p:spPr>
      </p:pic>
      <p:pic>
        <p:nvPicPr>
          <p:cNvPr id="18437" name="Picture 5"/>
          <p:cNvPicPr>
            <a:picLocks noChangeAspect="1" noChangeArrowheads="1"/>
          </p:cNvPicPr>
          <p:nvPr/>
        </p:nvPicPr>
        <p:blipFill>
          <a:blip r:embed="rId3" cstate="print">
            <a:lum bright="-12000" contrast="42000"/>
          </a:blip>
          <a:srcRect/>
          <a:stretch>
            <a:fillRect/>
          </a:stretch>
        </p:blipFill>
        <p:spPr bwMode="auto">
          <a:xfrm>
            <a:off x="0" y="2743200"/>
            <a:ext cx="4402667" cy="4114800"/>
          </a:xfrm>
          <a:prstGeom prst="rect">
            <a:avLst/>
          </a:prstGeom>
          <a:noFill/>
          <a:ln w="9525">
            <a:noFill/>
            <a:miter lim="800000"/>
            <a:headEnd/>
            <a:tailEnd/>
          </a:ln>
        </p:spPr>
      </p:pic>
      <p:sp>
        <p:nvSpPr>
          <p:cNvPr id="18439" name="Text Box 7"/>
          <p:cNvSpPr txBox="1">
            <a:spLocks noChangeArrowheads="1"/>
          </p:cNvSpPr>
          <p:nvPr/>
        </p:nvSpPr>
        <p:spPr bwMode="auto">
          <a:xfrm>
            <a:off x="142844" y="0"/>
            <a:ext cx="9001156" cy="2292935"/>
          </a:xfrm>
          <a:prstGeom prst="rect">
            <a:avLst/>
          </a:prstGeom>
          <a:noFill/>
          <a:ln w="9525">
            <a:noFill/>
            <a:miter lim="800000"/>
            <a:headEnd/>
            <a:tailEnd/>
          </a:ln>
        </p:spPr>
        <p:txBody>
          <a:bodyPr wrap="square">
            <a:spAutoFit/>
          </a:bodyPr>
          <a:lstStyle/>
          <a:p>
            <a:pPr algn="l">
              <a:spcAft>
                <a:spcPts val="1800"/>
              </a:spcAft>
              <a:buFont typeface="Wingdings" pitchFamily="2" charset="2"/>
              <a:buChar char="Ø"/>
            </a:pPr>
            <a:r>
              <a:rPr lang="tr-TR" sz="3200" b="0" dirty="0" smtClean="0">
                <a:effectLst/>
              </a:rPr>
              <a:t> Yaprağa </a:t>
            </a:r>
            <a:r>
              <a:rPr lang="tr-TR" sz="3200" b="0" dirty="0">
                <a:effectLst/>
              </a:rPr>
              <a:t>bırakılan yumurtalar bazen </a:t>
            </a:r>
            <a:r>
              <a:rPr lang="tr-TR" sz="3200" b="0" dirty="0" smtClean="0">
                <a:effectLst/>
              </a:rPr>
              <a:t>25-30’luk </a:t>
            </a:r>
            <a:r>
              <a:rPr lang="tr-TR" sz="3200" b="0" dirty="0">
                <a:effectLst/>
              </a:rPr>
              <a:t>kümeler halinde </a:t>
            </a:r>
            <a:r>
              <a:rPr lang="tr-TR" sz="3200" b="0" dirty="0" smtClean="0">
                <a:effectLst/>
              </a:rPr>
              <a:t>olabilir.</a:t>
            </a:r>
          </a:p>
          <a:p>
            <a:pPr algn="l">
              <a:buFont typeface="Wingdings" pitchFamily="2" charset="2"/>
              <a:buChar char="Ø"/>
            </a:pPr>
            <a:r>
              <a:rPr lang="tr-TR" sz="3200" dirty="0" smtClean="0">
                <a:sym typeface="Marlett" pitchFamily="2" charset="2"/>
              </a:rPr>
              <a:t> Yeni ç</a:t>
            </a:r>
            <a:r>
              <a:rPr lang="tr-TR" sz="3200" b="0" dirty="0" smtClean="0">
                <a:effectLst/>
              </a:rPr>
              <a:t>ı</a:t>
            </a:r>
            <a:r>
              <a:rPr lang="tr-TR" sz="3200" b="0" dirty="0" smtClean="0">
                <a:effectLst/>
                <a:sym typeface="Marlett" pitchFamily="2" charset="2"/>
              </a:rPr>
              <a:t>kan </a:t>
            </a:r>
            <a:r>
              <a:rPr lang="tr-TR" sz="3200" b="0" dirty="0" err="1">
                <a:effectLst/>
                <a:sym typeface="Marlett" pitchFamily="2" charset="2"/>
              </a:rPr>
              <a:t>nimfler</a:t>
            </a:r>
            <a:r>
              <a:rPr lang="tr-TR" sz="3200" b="0" dirty="0">
                <a:effectLst/>
                <a:sym typeface="Marlett" pitchFamily="2" charset="2"/>
              </a:rPr>
              <a:t> orta damara yönelip orada </a:t>
            </a:r>
            <a:r>
              <a:rPr lang="tr-TR" sz="3200" b="0" dirty="0" smtClean="0">
                <a:effectLst/>
                <a:sym typeface="Marlett" pitchFamily="2" charset="2"/>
              </a:rPr>
              <a:t>beslenir</a:t>
            </a:r>
            <a:r>
              <a:rPr lang="tr-TR" sz="3200" b="0" dirty="0">
                <a:effectLst/>
                <a:sym typeface="Marlett" pitchFamily="2" charset="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nodePh="1">
                                  <p:stCondLst>
                                    <p:cond delay="200"/>
                                  </p:stCondLst>
                                  <p:endCondLst>
                                    <p:cond evt="begin" delay="0">
                                      <p:tn val="5"/>
                                    </p:cond>
                                  </p:endCondLst>
                                  <p:childTnLst>
                                    <p:set>
                                      <p:cBhvr>
                                        <p:cTn id="6" dur="1" fill="hold">
                                          <p:stCondLst>
                                            <p:cond delay="0"/>
                                          </p:stCondLst>
                                        </p:cTn>
                                        <p:tgtEl>
                                          <p:spTgt spid="18435"/>
                                        </p:tgtEl>
                                        <p:attrNameLst>
                                          <p:attrName>style.visibility</p:attrName>
                                        </p:attrNameLst>
                                      </p:cBhvr>
                                      <p:to>
                                        <p:strVal val="visible"/>
                                      </p:to>
                                    </p:set>
                                    <p:animEffect transition="in" filter="box(out)">
                                      <p:cBhvr>
                                        <p:cTn id="7" dur="500"/>
                                        <p:tgtEl>
                                          <p:spTgt spid="18435"/>
                                        </p:tgtEl>
                                      </p:cBhvr>
                                    </p:animEffect>
                                  </p:childTnLst>
                                </p:cTn>
                              </p:par>
                            </p:childTnLst>
                          </p:cTn>
                        </p:par>
                        <p:par>
                          <p:cTn id="8" fill="hold">
                            <p:stCondLst>
                              <p:cond delay="700"/>
                            </p:stCondLst>
                            <p:childTnLst>
                              <p:par>
                                <p:cTn id="9" presetID="4" presetClass="entr" presetSubtype="32" fill="hold" nodeType="afterEffect">
                                  <p:stCondLst>
                                    <p:cond delay="200"/>
                                  </p:stCondLst>
                                  <p:childTnLst>
                                    <p:set>
                                      <p:cBhvr>
                                        <p:cTn id="10" dur="1" fill="hold">
                                          <p:stCondLst>
                                            <p:cond delay="0"/>
                                          </p:stCondLst>
                                        </p:cTn>
                                        <p:tgtEl>
                                          <p:spTgt spid="18436"/>
                                        </p:tgtEl>
                                        <p:attrNameLst>
                                          <p:attrName>style.visibility</p:attrName>
                                        </p:attrNameLst>
                                      </p:cBhvr>
                                      <p:to>
                                        <p:strVal val="visible"/>
                                      </p:to>
                                    </p:set>
                                    <p:animEffect transition="in" filter="box(out)">
                                      <p:cBhvr>
                                        <p:cTn id="11" dur="500"/>
                                        <p:tgtEl>
                                          <p:spTgt spid="18436"/>
                                        </p:tgtEl>
                                      </p:cBhvr>
                                    </p:animEffect>
                                  </p:childTnLst>
                                </p:cTn>
                              </p:par>
                            </p:childTnLst>
                          </p:cTn>
                        </p:par>
                        <p:par>
                          <p:cTn id="12" fill="hold">
                            <p:stCondLst>
                              <p:cond delay="1400"/>
                            </p:stCondLst>
                            <p:childTnLst>
                              <p:par>
                                <p:cTn id="13" presetID="4" presetClass="entr" presetSubtype="32" fill="hold" nodeType="afterEffect">
                                  <p:stCondLst>
                                    <p:cond delay="200"/>
                                  </p:stCondLst>
                                  <p:childTnLst>
                                    <p:set>
                                      <p:cBhvr>
                                        <p:cTn id="14" dur="1" fill="hold">
                                          <p:stCondLst>
                                            <p:cond delay="0"/>
                                          </p:stCondLst>
                                        </p:cTn>
                                        <p:tgtEl>
                                          <p:spTgt spid="18437"/>
                                        </p:tgtEl>
                                        <p:attrNameLst>
                                          <p:attrName>style.visibility</p:attrName>
                                        </p:attrNameLst>
                                      </p:cBhvr>
                                      <p:to>
                                        <p:strVal val="visible"/>
                                      </p:to>
                                    </p:set>
                                    <p:animEffect transition="in" filter="box(out)">
                                      <p:cBhvr>
                                        <p:cTn id="15" dur="500"/>
                                        <p:tgtEl>
                                          <p:spTgt spid="18437"/>
                                        </p:tgtEl>
                                      </p:cBhvr>
                                    </p:animEffect>
                                  </p:childTnLst>
                                </p:cTn>
                              </p:par>
                            </p:childTnLst>
                          </p:cTn>
                        </p:par>
                        <p:par>
                          <p:cTn id="16" fill="hold">
                            <p:stCondLst>
                              <p:cond delay="2100"/>
                            </p:stCondLst>
                            <p:childTnLst>
                              <p:par>
                                <p:cTn id="17" presetID="4" presetClass="entr" presetSubtype="32" fill="hold" grpId="0" nodeType="afterEffect">
                                  <p:stCondLst>
                                    <p:cond delay="200"/>
                                  </p:stCondLst>
                                  <p:childTnLst>
                                    <p:set>
                                      <p:cBhvr>
                                        <p:cTn id="18" dur="1" fill="hold">
                                          <p:stCondLst>
                                            <p:cond delay="0"/>
                                          </p:stCondLst>
                                        </p:cTn>
                                        <p:tgtEl>
                                          <p:spTgt spid="18439"/>
                                        </p:tgtEl>
                                        <p:attrNameLst>
                                          <p:attrName>style.visibility</p:attrName>
                                        </p:attrNameLst>
                                      </p:cBhvr>
                                      <p:to>
                                        <p:strVal val="visible"/>
                                      </p:to>
                                    </p:set>
                                    <p:animEffect transition="in" filter="box(out)">
                                      <p:cBhvr>
                                        <p:cTn id="19"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1843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0" y="0"/>
          <a:ext cx="9144000" cy="6858000"/>
        </p:xfrm>
        <a:graphic>
          <a:graphicData uri="http://schemas.openxmlformats.org/presentationml/2006/ole">
            <p:oleObj spid="_x0000_s54308" name="Bit Eşlem Resmi" r:id="rId3" imgW="2943636" imgH="2238687" progId="PBrush">
              <p:embed/>
            </p:oleObj>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jenny.tfrec.wsu.edu/opm/opmimages/PP_f35.jpg"/>
          <p:cNvPicPr>
            <a:picLocks noChangeAspect="1" noChangeArrowheads="1"/>
          </p:cNvPicPr>
          <p:nvPr/>
        </p:nvPicPr>
        <p:blipFill>
          <a:blip r:embed="rId2" cstate="print">
            <a:lum bright="-4000" contrast="13000"/>
          </a:blip>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ear psylla nymph"/>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6" name="Picture 6" descr="http://www.omafra.gov.on.ca/IPM/images/tender/insects/psylla/psylla-nymph2_zoom.jpg"/>
          <p:cNvPicPr>
            <a:picLocks noChangeAspect="1" noChangeArrowheads="1"/>
          </p:cNvPicPr>
          <p:nvPr/>
        </p:nvPicPr>
        <p:blipFill>
          <a:blip r:embed="rId2" cstate="print"/>
          <a:srcRect/>
          <a:stretch>
            <a:fillRect/>
          </a:stretch>
        </p:blipFill>
        <p:spPr bwMode="auto">
          <a:xfrm>
            <a:off x="4838700" y="1943099"/>
            <a:ext cx="4305300" cy="4914901"/>
          </a:xfrm>
          <a:prstGeom prst="rect">
            <a:avLst/>
          </a:prstGeom>
          <a:noFill/>
        </p:spPr>
      </p:pic>
      <p:pic>
        <p:nvPicPr>
          <p:cNvPr id="163848" name="Picture 8" descr="https://encrypted-tbn2.gstatic.com/images?q=tbn:ANd9GcRcOxzYbb5Y7EfYjFIWrxt9Zxi_s29VZ_2Fnh6WDFPOY7QNYFW2Hg"/>
          <p:cNvPicPr>
            <a:picLocks noChangeAspect="1" noChangeArrowheads="1"/>
          </p:cNvPicPr>
          <p:nvPr/>
        </p:nvPicPr>
        <p:blipFill>
          <a:blip r:embed="rId3" cstate="print"/>
          <a:srcRect/>
          <a:stretch>
            <a:fillRect/>
          </a:stretch>
        </p:blipFill>
        <p:spPr bwMode="auto">
          <a:xfrm>
            <a:off x="0" y="0"/>
            <a:ext cx="4864222" cy="4714884"/>
          </a:xfrm>
          <a:prstGeom prst="rect">
            <a:avLst/>
          </a:prstGeom>
          <a:noFill/>
        </p:spPr>
      </p:pic>
      <p:pic>
        <p:nvPicPr>
          <p:cNvPr id="6" name="Picture 2" descr="http://www.ars.usda.gov/is/pr/2010/psylla100702.jpg"/>
          <p:cNvPicPr>
            <a:picLocks noChangeAspect="1" noChangeArrowheads="1"/>
          </p:cNvPicPr>
          <p:nvPr/>
        </p:nvPicPr>
        <p:blipFill>
          <a:blip r:embed="rId4" cstate="print"/>
          <a:srcRect/>
          <a:stretch>
            <a:fillRect/>
          </a:stretch>
        </p:blipFill>
        <p:spPr bwMode="auto">
          <a:xfrm>
            <a:off x="4214810" y="0"/>
            <a:ext cx="2409854" cy="34290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jenny.tfrec.wsu.edu/opm/opmimages/PP_f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Pear Psylla"/>
          <p:cNvPicPr>
            <a:picLocks noChangeAspect="1" noChangeArrowheads="1"/>
          </p:cNvPicPr>
          <p:nvPr/>
        </p:nvPicPr>
        <p:blipFill>
          <a:blip r:embed="rId2" cstate="print">
            <a:lum bright="-5000" contrast="9000"/>
          </a:blip>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000100" y="357166"/>
            <a:ext cx="7572428" cy="5001369"/>
          </a:xfrm>
          <a:prstGeom prst="rect">
            <a:avLst/>
          </a:prstGeom>
        </p:spPr>
        <p:txBody>
          <a:bodyPr wrap="square">
            <a:spAutoFit/>
          </a:bodyPr>
          <a:lstStyle/>
          <a:p>
            <a:pPr>
              <a:spcBef>
                <a:spcPct val="50000"/>
              </a:spcBef>
              <a:spcAft>
                <a:spcPts val="1800"/>
              </a:spcAft>
              <a:buFont typeface="Wingdings" pitchFamily="2" charset="2"/>
              <a:buChar char="Ø"/>
            </a:pPr>
            <a:r>
              <a:rPr lang="tr-TR" sz="3200" dirty="0" smtClean="0">
                <a:cs typeface="Times New Roman" charset="0"/>
              </a:rPr>
              <a:t> </a:t>
            </a:r>
            <a:r>
              <a:rPr lang="tr-TR" sz="3200" dirty="0" smtClean="0">
                <a:sym typeface="Marlett" pitchFamily="2" charset="2"/>
              </a:rPr>
              <a:t>Y</a:t>
            </a:r>
            <a:r>
              <a:rPr lang="tr-TR" sz="3200" dirty="0" smtClean="0"/>
              <a:t>ı</a:t>
            </a:r>
            <a:r>
              <a:rPr lang="tr-TR" sz="3200" dirty="0" smtClean="0">
                <a:sym typeface="Marlett" pitchFamily="2" charset="2"/>
              </a:rPr>
              <a:t>lda 4-5 döl verir.</a:t>
            </a:r>
          </a:p>
          <a:p>
            <a:pPr>
              <a:spcBef>
                <a:spcPct val="50000"/>
              </a:spcBef>
            </a:pPr>
            <a:r>
              <a:rPr lang="tr-TR" sz="3200" b="1" u="sng" dirty="0" smtClean="0">
                <a:solidFill>
                  <a:srgbClr val="FF0000"/>
                </a:solidFill>
                <a:effectLst>
                  <a:outerShdw blurRad="38100" dist="38100" dir="2700000" algn="tl">
                    <a:srgbClr val="000000"/>
                  </a:outerShdw>
                </a:effectLst>
                <a:sym typeface="Marlett" pitchFamily="2" charset="2"/>
              </a:rPr>
              <a:t>Zararı:</a:t>
            </a:r>
            <a:endParaRPr lang="tr-TR" sz="3200" b="1" u="sng" dirty="0" smtClean="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sym typeface="Marlett" pitchFamily="2" charset="2"/>
            </a:endParaRPr>
          </a:p>
          <a:p>
            <a:pPr>
              <a:spcBef>
                <a:spcPct val="50000"/>
              </a:spcBef>
              <a:buFont typeface="Wingdings" pitchFamily="2" charset="2"/>
              <a:buChar char="Ø"/>
            </a:pPr>
            <a:r>
              <a:rPr lang="tr-TR" sz="3200" dirty="0" smtClean="0">
                <a:cs typeface="Times New Roman" charset="0"/>
              </a:rPr>
              <a:t> Yaprak ve sürgünlerde sokup emerek beslen</a:t>
            </a:r>
            <a:r>
              <a:rPr lang="tr-TR" sz="3200" dirty="0" smtClean="0"/>
              <a:t>mesinin yanı sıra,</a:t>
            </a:r>
          </a:p>
          <a:p>
            <a:pPr>
              <a:spcBef>
                <a:spcPct val="50000"/>
              </a:spcBef>
              <a:buFont typeface="Wingdings" pitchFamily="2" charset="2"/>
              <a:buChar char="Ø"/>
            </a:pPr>
            <a:r>
              <a:rPr lang="tr-TR" sz="3200" dirty="0" smtClean="0"/>
              <a:t> Özellikle genç </a:t>
            </a:r>
            <a:r>
              <a:rPr lang="tr-TR" sz="3200" dirty="0" err="1" smtClean="0"/>
              <a:t>nimflerinin</a:t>
            </a:r>
            <a:r>
              <a:rPr lang="tr-TR" sz="3200" dirty="0" smtClean="0"/>
              <a:t> salgıladığı ballı madde ve sonrasında oluşan ‘</a:t>
            </a:r>
            <a:r>
              <a:rPr lang="tr-TR" sz="3200" b="1" dirty="0" err="1" smtClean="0"/>
              <a:t>fumajin</a:t>
            </a:r>
            <a:r>
              <a:rPr lang="tr-TR" sz="3200" dirty="0" smtClean="0"/>
              <a:t>’, </a:t>
            </a:r>
            <a:r>
              <a:rPr lang="tr-TR" sz="3200" u="sng" dirty="0" smtClean="0"/>
              <a:t>ağacın fotosentez kabiliyetini</a:t>
            </a:r>
            <a:r>
              <a:rPr lang="tr-TR" sz="3200" dirty="0" smtClean="0"/>
              <a:t> ve </a:t>
            </a:r>
            <a:r>
              <a:rPr lang="tr-TR" sz="3200" u="sng" dirty="0" smtClean="0"/>
              <a:t>ürünün pazar değerini</a:t>
            </a:r>
            <a:r>
              <a:rPr lang="tr-TR" sz="3200" dirty="0" smtClean="0"/>
              <a:t> düşürür.</a:t>
            </a:r>
            <a:endParaRPr lang="tr-TR" sz="32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sz="half" idx="2"/>
          </p:nvPr>
        </p:nvSpPr>
        <p:spPr>
          <a:xfrm>
            <a:off x="357158" y="357166"/>
            <a:ext cx="4071966" cy="5429288"/>
          </a:xfrm>
        </p:spPr>
        <p:txBody>
          <a:bodyPr/>
          <a:lstStyle/>
          <a:p>
            <a:pPr marL="0" indent="0" algn="ctr">
              <a:spcBef>
                <a:spcPct val="50000"/>
              </a:spcBef>
              <a:spcAft>
                <a:spcPts val="1200"/>
              </a:spcAft>
              <a:buNone/>
            </a:pPr>
            <a:r>
              <a:rPr lang="tr-TR" sz="3200" b="1" dirty="0" smtClean="0">
                <a:solidFill>
                  <a:srgbClr val="0000FF"/>
                </a:solidFill>
                <a:effectLst>
                  <a:outerShdw blurRad="38100" dist="38100" dir="2700000" algn="tl">
                    <a:srgbClr val="FFFFFF"/>
                  </a:outerShdw>
                </a:effectLst>
              </a:rPr>
              <a:t>                      </a:t>
            </a:r>
            <a:r>
              <a:rPr lang="tr-TR" sz="3200" b="1" u="sng" dirty="0" smtClean="0">
                <a:solidFill>
                  <a:srgbClr val="0000FF"/>
                </a:solidFill>
                <a:effectLst>
                  <a:outerShdw blurRad="38100" dist="38100" dir="2700000" algn="tl">
                    <a:srgbClr val="FFFFFF"/>
                  </a:outerShdw>
                </a:effectLst>
              </a:rPr>
              <a:t>GİRİŞ</a:t>
            </a:r>
          </a:p>
          <a:p>
            <a:pPr>
              <a:spcBef>
                <a:spcPct val="50000"/>
              </a:spcBef>
              <a:buFont typeface="Wingdings" pitchFamily="2" charset="2"/>
              <a:buChar char="Ø"/>
            </a:pPr>
            <a:r>
              <a:rPr lang="tr-TR" sz="3000" dirty="0" smtClean="0"/>
              <a:t> </a:t>
            </a:r>
            <a:r>
              <a:rPr lang="tr-TR" sz="3000" dirty="0" smtClean="0">
                <a:cs typeface="Times New Roman" charset="0"/>
              </a:rPr>
              <a:t>Armut, ülkemizde bir çok yörede olduğu gibi </a:t>
            </a:r>
            <a:r>
              <a:rPr lang="tr-TR" sz="3000" b="1" dirty="0" smtClean="0">
                <a:cs typeface="Times New Roman" charset="0"/>
              </a:rPr>
              <a:t>Antalya</a:t>
            </a:r>
            <a:r>
              <a:rPr lang="tr-TR" sz="3000" b="1" dirty="0" smtClean="0"/>
              <a:t>-</a:t>
            </a:r>
            <a:r>
              <a:rPr lang="tr-TR" sz="3000" b="1" dirty="0" smtClean="0">
                <a:cs typeface="Times New Roman" charset="0"/>
              </a:rPr>
              <a:t>Korkuteli Yöresi’</a:t>
            </a:r>
            <a:r>
              <a:rPr lang="tr-TR" sz="3000" dirty="0" smtClean="0">
                <a:cs typeface="Times New Roman" charset="0"/>
              </a:rPr>
              <a:t>nde de üretimi yapılan yumuşak çekirdekli meyveler içerisinde elmadan sonra 2. sırayı almaktadır</a:t>
            </a:r>
            <a:r>
              <a:rPr lang="tr-TR" sz="3000" dirty="0" smtClean="0"/>
              <a:t>.</a:t>
            </a:r>
            <a:endParaRPr lang="tr-TR" sz="3000" dirty="0"/>
          </a:p>
        </p:txBody>
      </p:sp>
      <p:pic>
        <p:nvPicPr>
          <p:cNvPr id="7" name="Picture 2" descr="http://3.bp.blogspot.com/-qV1Fzm6Yzlo/TyEHUXqyK7I/AAAAAAAAFKc/gXtMqSfcegQ/s1600/6014986103_6f57810de6_o.jpg"/>
          <p:cNvPicPr>
            <a:picLocks noGrp="1" noChangeAspect="1" noChangeArrowheads="1"/>
          </p:cNvPicPr>
          <p:nvPr>
            <p:ph sz="quarter" idx="4"/>
          </p:nvPr>
        </p:nvPicPr>
        <p:blipFill>
          <a:blip r:embed="rId2" cstate="print"/>
          <a:srcRect/>
          <a:stretch>
            <a:fillRect/>
          </a:stretch>
        </p:blipFill>
        <p:spPr bwMode="auto">
          <a:xfrm>
            <a:off x="4500563" y="1857364"/>
            <a:ext cx="4643437" cy="4128785"/>
          </a:xfrm>
          <a:prstGeom prst="rect">
            <a:avLst/>
          </a:prstGeom>
          <a:noFill/>
          <a:ln w="9525">
            <a:noFill/>
            <a:miter lim="800000"/>
            <a:headEnd/>
            <a:tailEnd/>
          </a:ln>
        </p:spPr>
      </p:pic>
      <p:pic>
        <p:nvPicPr>
          <p:cNvPr id="23556" name="Picture 4" descr="https://encrypted-tbn2.gstatic.com/images?q=tbn:ANd9GcSsaVSJeHKDgR2gaqWAS3aTsLMbKOqaprw563EqoBRb77O0kjhF"/>
          <p:cNvPicPr>
            <a:picLocks noChangeAspect="1" noChangeArrowheads="1"/>
          </p:cNvPicPr>
          <p:nvPr/>
        </p:nvPicPr>
        <p:blipFill>
          <a:blip r:embed="rId3" cstate="print"/>
          <a:srcRect/>
          <a:stretch>
            <a:fillRect/>
          </a:stretch>
        </p:blipFill>
        <p:spPr bwMode="auto">
          <a:xfrm>
            <a:off x="6643702" y="0"/>
            <a:ext cx="2257425" cy="2028826"/>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928662" y="571480"/>
            <a:ext cx="7358114" cy="1077218"/>
          </a:xfrm>
          <a:prstGeom prst="rect">
            <a:avLst/>
          </a:prstGeom>
          <a:noFill/>
          <a:ln w="9525">
            <a:noFill/>
            <a:miter lim="800000"/>
            <a:headEnd/>
            <a:tailEnd/>
          </a:ln>
          <a:effectLst/>
        </p:spPr>
        <p:txBody>
          <a:bodyPr wrap="square">
            <a:spAutoFit/>
          </a:bodyPr>
          <a:lstStyle/>
          <a:p>
            <a:pPr>
              <a:spcAft>
                <a:spcPts val="1800"/>
              </a:spcAft>
              <a:buFont typeface="Wingdings" pitchFamily="2" charset="2"/>
              <a:buChar char="Ø"/>
              <a:defRPr/>
            </a:pPr>
            <a:r>
              <a:rPr lang="tr-TR" sz="3200" dirty="0" smtClean="0">
                <a:latin typeface="+mn-lt"/>
                <a:sym typeface="Marlett" pitchFamily="2" charset="2"/>
              </a:rPr>
              <a:t> </a:t>
            </a:r>
            <a:r>
              <a:rPr lang="tr-TR" sz="3200" b="1" dirty="0" smtClean="0">
                <a:latin typeface="+mn-lt"/>
                <a:sym typeface="Marlett" pitchFamily="2" charset="2"/>
              </a:rPr>
              <a:t>Ergin</a:t>
            </a:r>
            <a:r>
              <a:rPr lang="tr-TR" sz="3200" dirty="0" smtClean="0">
                <a:latin typeface="+mn-lt"/>
                <a:sym typeface="Marlett" pitchFamily="2" charset="2"/>
              </a:rPr>
              <a:t> </a:t>
            </a:r>
            <a:r>
              <a:rPr lang="tr-TR" sz="3200" dirty="0">
                <a:latin typeface="+mn-lt"/>
                <a:sym typeface="Marlett" pitchFamily="2" charset="2"/>
              </a:rPr>
              <a:t>ve </a:t>
            </a:r>
            <a:r>
              <a:rPr lang="tr-TR" sz="3200" b="1" dirty="0" err="1">
                <a:latin typeface="+mn-lt"/>
                <a:sym typeface="Marlett" pitchFamily="2" charset="2"/>
              </a:rPr>
              <a:t>nimfleri</a:t>
            </a:r>
            <a:r>
              <a:rPr lang="tr-TR" sz="3200" dirty="0">
                <a:latin typeface="+mn-lt"/>
                <a:sym typeface="Marlett" pitchFamily="2" charset="2"/>
              </a:rPr>
              <a:t> sürgün, yaprak </a:t>
            </a:r>
            <a:r>
              <a:rPr lang="tr-TR" sz="3200" dirty="0" smtClean="0">
                <a:latin typeface="+mn-lt"/>
                <a:sym typeface="Marlett" pitchFamily="2" charset="2"/>
              </a:rPr>
              <a:t>ve tomurcuklar</a:t>
            </a:r>
            <a:r>
              <a:rPr lang="tr-TR" sz="3200" dirty="0" smtClean="0">
                <a:latin typeface="+mn-lt"/>
              </a:rPr>
              <a:t>ı</a:t>
            </a:r>
            <a:r>
              <a:rPr lang="tr-TR" sz="3200" dirty="0" smtClean="0">
                <a:latin typeface="+mn-lt"/>
                <a:sym typeface="Marlett" pitchFamily="2" charset="2"/>
              </a:rPr>
              <a:t> </a:t>
            </a:r>
            <a:r>
              <a:rPr lang="tr-TR" sz="3200" dirty="0">
                <a:latin typeface="+mn-lt"/>
                <a:sym typeface="Marlett" pitchFamily="2" charset="2"/>
              </a:rPr>
              <a:t>sokup-emerek beslenir.</a:t>
            </a:r>
          </a:p>
        </p:txBody>
      </p:sp>
      <p:pic>
        <p:nvPicPr>
          <p:cNvPr id="88067" name="Picture 4"/>
          <p:cNvPicPr>
            <a:picLocks noChangeAspect="1" noChangeArrowheads="1"/>
          </p:cNvPicPr>
          <p:nvPr/>
        </p:nvPicPr>
        <p:blipFill>
          <a:blip r:embed="rId2" cstate="print">
            <a:lum bright="6000" contrast="12000"/>
          </a:blip>
          <a:srcRect/>
          <a:stretch>
            <a:fillRect/>
          </a:stretch>
        </p:blipFill>
        <p:spPr bwMode="auto">
          <a:xfrm>
            <a:off x="1" y="2357430"/>
            <a:ext cx="4000500" cy="4500570"/>
          </a:xfrm>
          <a:prstGeom prst="rect">
            <a:avLst/>
          </a:prstGeom>
          <a:noFill/>
          <a:ln w="9525">
            <a:noFill/>
            <a:miter lim="800000"/>
            <a:headEnd/>
            <a:tailEnd/>
          </a:ln>
        </p:spPr>
      </p:pic>
      <p:pic>
        <p:nvPicPr>
          <p:cNvPr id="88068" name="Picture 5"/>
          <p:cNvPicPr>
            <a:picLocks noChangeAspect="1" noChangeArrowheads="1"/>
          </p:cNvPicPr>
          <p:nvPr/>
        </p:nvPicPr>
        <p:blipFill>
          <a:blip r:embed="rId3" cstate="print">
            <a:lum bright="30000" contrast="42000"/>
          </a:blip>
          <a:srcRect/>
          <a:stretch>
            <a:fillRect/>
          </a:stretch>
        </p:blipFill>
        <p:spPr bwMode="auto">
          <a:xfrm>
            <a:off x="4038600" y="2357430"/>
            <a:ext cx="5105400" cy="450057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19459"/>
                                        </p:tgtEl>
                                        <p:attrNameLst>
                                          <p:attrName>style.visibility</p:attrName>
                                        </p:attrNameLst>
                                      </p:cBhvr>
                                      <p:to>
                                        <p:strVal val="visible"/>
                                      </p:to>
                                    </p:set>
                                    <p:animEffect transition="in" filter="box(out)">
                                      <p:cBhvr>
                                        <p:cTn id="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04800" y="457200"/>
            <a:ext cx="8229600" cy="762000"/>
          </a:xfrm>
          <a:prstGeom prst="rect">
            <a:avLst/>
          </a:prstGeom>
          <a:noFill/>
          <a:ln w="9525">
            <a:noFill/>
            <a:miter lim="800000"/>
            <a:headEnd/>
            <a:tailEnd/>
          </a:ln>
          <a:effectLst/>
        </p:spPr>
        <p:txBody>
          <a:bodyPr>
            <a:spAutoFit/>
          </a:bodyPr>
          <a:lstStyle/>
          <a:p>
            <a:pPr>
              <a:spcBef>
                <a:spcPct val="50000"/>
              </a:spcBef>
              <a:defRPr/>
            </a:pPr>
            <a:endParaRPr lang="tr-TR" sz="4400">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endParaRPr>
          </a:p>
        </p:txBody>
      </p:sp>
      <p:pic>
        <p:nvPicPr>
          <p:cNvPr id="12292" name="Picture 4"/>
          <p:cNvPicPr>
            <a:picLocks noChangeAspect="1" noChangeArrowheads="1"/>
          </p:cNvPicPr>
          <p:nvPr/>
        </p:nvPicPr>
        <p:blipFill>
          <a:blip r:embed="rId2" cstate="print">
            <a:lum bright="25000" contrast="6000"/>
          </a:blip>
          <a:srcRect/>
          <a:stretch>
            <a:fillRect/>
          </a:stretch>
        </p:blipFill>
        <p:spPr bwMode="auto">
          <a:xfrm>
            <a:off x="4673600" y="0"/>
            <a:ext cx="4470400" cy="3352800"/>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lum bright="6000" contrast="24000"/>
          </a:blip>
          <a:srcRect/>
          <a:stretch>
            <a:fillRect/>
          </a:stretch>
        </p:blipFill>
        <p:spPr bwMode="auto">
          <a:xfrm>
            <a:off x="0" y="0"/>
            <a:ext cx="4600222" cy="3048000"/>
          </a:xfrm>
          <a:prstGeom prst="rect">
            <a:avLst/>
          </a:prstGeom>
          <a:noFill/>
          <a:ln w="9525">
            <a:noFill/>
            <a:miter lim="800000"/>
            <a:headEnd/>
            <a:tailEnd/>
          </a:ln>
        </p:spPr>
      </p:pic>
      <p:sp>
        <p:nvSpPr>
          <p:cNvPr id="12294" name="Text Box 6"/>
          <p:cNvSpPr txBox="1">
            <a:spLocks noChangeArrowheads="1"/>
          </p:cNvSpPr>
          <p:nvPr/>
        </p:nvSpPr>
        <p:spPr bwMode="auto">
          <a:xfrm>
            <a:off x="4643438" y="3571876"/>
            <a:ext cx="4500562" cy="2062103"/>
          </a:xfrm>
          <a:prstGeom prst="rect">
            <a:avLst/>
          </a:prstGeom>
          <a:noFill/>
          <a:ln w="9525">
            <a:noFill/>
            <a:miter lim="800000"/>
            <a:headEnd/>
            <a:tailEnd/>
          </a:ln>
          <a:effectLst/>
        </p:spPr>
        <p:txBody>
          <a:bodyPr wrap="square">
            <a:spAutoFit/>
          </a:bodyPr>
          <a:lstStyle/>
          <a:p>
            <a:pPr algn="l">
              <a:buFont typeface="Wingdings" pitchFamily="2" charset="2"/>
              <a:buChar char="Ø"/>
              <a:defRPr/>
            </a:pPr>
            <a:r>
              <a:rPr lang="tr-TR" sz="3200" b="0" dirty="0" smtClean="0">
                <a:effectLst/>
                <a:sym typeface="Marlett" pitchFamily="2" charset="2"/>
              </a:rPr>
              <a:t> Beslenen </a:t>
            </a:r>
            <a:r>
              <a:rPr lang="tr-TR" sz="3200" b="0" dirty="0" err="1">
                <a:effectLst/>
                <a:sym typeface="Marlett" pitchFamily="2" charset="2"/>
              </a:rPr>
              <a:t>nimflerin</a:t>
            </a:r>
            <a:r>
              <a:rPr lang="tr-TR" sz="3200" b="0" dirty="0">
                <a:effectLst/>
                <a:sym typeface="Marlett" pitchFamily="2" charset="2"/>
              </a:rPr>
              <a:t> </a:t>
            </a:r>
            <a:r>
              <a:rPr lang="tr-TR" sz="3200" b="0" dirty="0" smtClean="0">
                <a:effectLst/>
                <a:sym typeface="Marlett" pitchFamily="2" charset="2"/>
              </a:rPr>
              <a:t>üzerleri </a:t>
            </a:r>
            <a:r>
              <a:rPr lang="tr-TR" sz="3200" b="0" dirty="0">
                <a:effectLst/>
                <a:sym typeface="Marlett" pitchFamily="2" charset="2"/>
              </a:rPr>
              <a:t>damla </a:t>
            </a:r>
            <a:r>
              <a:rPr lang="tr-TR" sz="3200" b="0" dirty="0" smtClean="0">
                <a:effectLst/>
              </a:rPr>
              <a:t>ş</a:t>
            </a:r>
            <a:r>
              <a:rPr lang="tr-TR" sz="3200" b="0" dirty="0" smtClean="0">
                <a:effectLst/>
                <a:sym typeface="Marlett" pitchFamily="2" charset="2"/>
              </a:rPr>
              <a:t>eklinde </a:t>
            </a:r>
            <a:r>
              <a:rPr lang="tr-TR" sz="3200" b="0" dirty="0">
                <a:effectLst/>
                <a:sym typeface="Marlett" pitchFamily="2" charset="2"/>
              </a:rPr>
              <a:t>bal</a:t>
            </a:r>
            <a:r>
              <a:rPr lang="tr-TR" sz="3200" b="0" dirty="0">
                <a:effectLst/>
              </a:rPr>
              <a:t>ı</a:t>
            </a:r>
            <a:r>
              <a:rPr lang="tr-TR" sz="3200" b="0" dirty="0">
                <a:effectLst/>
                <a:sym typeface="Marlett" pitchFamily="2" charset="2"/>
              </a:rPr>
              <a:t>ms</a:t>
            </a:r>
            <a:r>
              <a:rPr lang="tr-TR" sz="3200" b="0" dirty="0">
                <a:effectLst/>
              </a:rPr>
              <a:t>ı</a:t>
            </a:r>
            <a:r>
              <a:rPr lang="tr-TR" sz="3200" b="0" dirty="0">
                <a:effectLst/>
                <a:sym typeface="Marlett" pitchFamily="2" charset="2"/>
              </a:rPr>
              <a:t> </a:t>
            </a:r>
            <a:r>
              <a:rPr lang="tr-TR" sz="3200" b="0" dirty="0" smtClean="0">
                <a:effectLst/>
                <a:sym typeface="Marlett" pitchFamily="2" charset="2"/>
              </a:rPr>
              <a:t>maddeyle </a:t>
            </a:r>
            <a:r>
              <a:rPr lang="tr-TR" sz="3200" b="0" dirty="0">
                <a:effectLst/>
                <a:sym typeface="Marlett" pitchFamily="2" charset="2"/>
              </a:rPr>
              <a:t>kaplan</a:t>
            </a:r>
            <a:r>
              <a:rPr lang="tr-TR" sz="3200" b="0" dirty="0">
                <a:effectLst/>
              </a:rPr>
              <a:t>ı</a:t>
            </a:r>
            <a:r>
              <a:rPr lang="tr-TR" sz="3200" b="0" dirty="0">
                <a:effectLst/>
                <a:sym typeface="Marlett" pitchFamily="2" charset="2"/>
              </a:rPr>
              <a:t>r.</a:t>
            </a:r>
            <a:endParaRPr lang="tr-TR" sz="3200" dirty="0">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endParaRPr>
          </a:p>
        </p:txBody>
      </p:sp>
      <p:pic>
        <p:nvPicPr>
          <p:cNvPr id="12296" name="Picture 8"/>
          <p:cNvPicPr>
            <a:picLocks noChangeAspect="1" noChangeArrowheads="1"/>
          </p:cNvPicPr>
          <p:nvPr/>
        </p:nvPicPr>
        <p:blipFill>
          <a:blip r:embed="rId4" cstate="print">
            <a:lum bright="24000" contrast="48000"/>
          </a:blip>
          <a:srcRect/>
          <a:stretch>
            <a:fillRect/>
          </a:stretch>
        </p:blipFill>
        <p:spPr bwMode="auto">
          <a:xfrm>
            <a:off x="0" y="3048000"/>
            <a:ext cx="4199467" cy="3810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12294"/>
                                        </p:tgtEl>
                                        <p:attrNameLst>
                                          <p:attrName>style.visibility</p:attrName>
                                        </p:attrNameLst>
                                      </p:cBhvr>
                                      <p:to>
                                        <p:strVal val="visible"/>
                                      </p:to>
                                    </p:set>
                                    <p:animEffect transition="in" filter="box(out)">
                                      <p:cBhvr>
                                        <p:cTn id="7" dur="500"/>
                                        <p:tgtEl>
                                          <p:spTgt spid="12294"/>
                                        </p:tgtEl>
                                      </p:cBhvr>
                                    </p:animEffect>
                                  </p:childTnLst>
                                </p:cTn>
                              </p:par>
                            </p:childTnLst>
                          </p:cTn>
                        </p:par>
                        <p:par>
                          <p:cTn id="8" fill="hold">
                            <p:stCondLst>
                              <p:cond delay="700"/>
                            </p:stCondLst>
                            <p:childTnLst>
                              <p:par>
                                <p:cTn id="9" presetID="4" presetClass="entr" presetSubtype="32" fill="hold" grpId="0" nodeType="afterEffect" nodePh="1">
                                  <p:stCondLst>
                                    <p:cond delay="200"/>
                                  </p:stCondLst>
                                  <p:endCondLst>
                                    <p:cond evt="begin" delay="0">
                                      <p:tn val="9"/>
                                    </p:cond>
                                  </p:endCondLst>
                                  <p:childTnLst>
                                    <p:set>
                                      <p:cBhvr>
                                        <p:cTn id="10" dur="1" fill="hold">
                                          <p:stCondLst>
                                            <p:cond delay="0"/>
                                          </p:stCondLst>
                                        </p:cTn>
                                        <p:tgtEl>
                                          <p:spTgt spid="12290"/>
                                        </p:tgtEl>
                                        <p:attrNameLst>
                                          <p:attrName>style.visibility</p:attrName>
                                        </p:attrNameLst>
                                      </p:cBhvr>
                                      <p:to>
                                        <p:strVal val="visible"/>
                                      </p:to>
                                    </p:set>
                                    <p:animEffect transition="in" filter="box(out)">
                                      <p:cBhvr>
                                        <p:cTn id="11" dur="500"/>
                                        <p:tgtEl>
                                          <p:spTgt spid="12290"/>
                                        </p:tgtEl>
                                      </p:cBhvr>
                                    </p:animEffect>
                                  </p:childTnLst>
                                </p:cTn>
                              </p:par>
                            </p:childTnLst>
                          </p:cTn>
                        </p:par>
                        <p:par>
                          <p:cTn id="12" fill="hold">
                            <p:stCondLst>
                              <p:cond delay="1400"/>
                            </p:stCondLst>
                            <p:childTnLst>
                              <p:par>
                                <p:cTn id="13" presetID="4" presetClass="entr" presetSubtype="32" fill="hold" nodeType="afterEffect">
                                  <p:stCondLst>
                                    <p:cond delay="200"/>
                                  </p:stCondLst>
                                  <p:childTnLst>
                                    <p:set>
                                      <p:cBhvr>
                                        <p:cTn id="14" dur="1" fill="hold">
                                          <p:stCondLst>
                                            <p:cond delay="0"/>
                                          </p:stCondLst>
                                        </p:cTn>
                                        <p:tgtEl>
                                          <p:spTgt spid="12292"/>
                                        </p:tgtEl>
                                        <p:attrNameLst>
                                          <p:attrName>style.visibility</p:attrName>
                                        </p:attrNameLst>
                                      </p:cBhvr>
                                      <p:to>
                                        <p:strVal val="visible"/>
                                      </p:to>
                                    </p:set>
                                    <p:animEffect transition="in" filter="box(out)">
                                      <p:cBhvr>
                                        <p:cTn id="15" dur="500"/>
                                        <p:tgtEl>
                                          <p:spTgt spid="12292"/>
                                        </p:tgtEl>
                                      </p:cBhvr>
                                    </p:animEffect>
                                  </p:childTnLst>
                                </p:cTn>
                              </p:par>
                            </p:childTnLst>
                          </p:cTn>
                        </p:par>
                        <p:par>
                          <p:cTn id="16" fill="hold">
                            <p:stCondLst>
                              <p:cond delay="2100"/>
                            </p:stCondLst>
                            <p:childTnLst>
                              <p:par>
                                <p:cTn id="17" presetID="4" presetClass="entr" presetSubtype="32" fill="hold" nodeType="afterEffect">
                                  <p:stCondLst>
                                    <p:cond delay="200"/>
                                  </p:stCondLst>
                                  <p:childTnLst>
                                    <p:set>
                                      <p:cBhvr>
                                        <p:cTn id="18" dur="1" fill="hold">
                                          <p:stCondLst>
                                            <p:cond delay="0"/>
                                          </p:stCondLst>
                                        </p:cTn>
                                        <p:tgtEl>
                                          <p:spTgt spid="12293"/>
                                        </p:tgtEl>
                                        <p:attrNameLst>
                                          <p:attrName>style.visibility</p:attrName>
                                        </p:attrNameLst>
                                      </p:cBhvr>
                                      <p:to>
                                        <p:strVal val="visible"/>
                                      </p:to>
                                    </p:set>
                                    <p:animEffect transition="in" filter="box(out)">
                                      <p:cBhvr>
                                        <p:cTn id="19" dur="500"/>
                                        <p:tgtEl>
                                          <p:spTgt spid="12293"/>
                                        </p:tgtEl>
                                      </p:cBhvr>
                                    </p:animEffect>
                                  </p:childTnLst>
                                </p:cTn>
                              </p:par>
                            </p:childTnLst>
                          </p:cTn>
                        </p:par>
                        <p:par>
                          <p:cTn id="20" fill="hold">
                            <p:stCondLst>
                              <p:cond delay="2800"/>
                            </p:stCondLst>
                            <p:childTnLst>
                              <p:par>
                                <p:cTn id="21" presetID="4" presetClass="entr" presetSubtype="32" fill="hold" nodeType="afterEffect">
                                  <p:stCondLst>
                                    <p:cond delay="200"/>
                                  </p:stCondLst>
                                  <p:childTnLst>
                                    <p:set>
                                      <p:cBhvr>
                                        <p:cTn id="22" dur="1" fill="hold">
                                          <p:stCondLst>
                                            <p:cond delay="0"/>
                                          </p:stCondLst>
                                        </p:cTn>
                                        <p:tgtEl>
                                          <p:spTgt spid="12296"/>
                                        </p:tgtEl>
                                        <p:attrNameLst>
                                          <p:attrName>style.visibility</p:attrName>
                                        </p:attrNameLst>
                                      </p:cBhvr>
                                      <p:to>
                                        <p:strVal val="visible"/>
                                      </p:to>
                                    </p:set>
                                    <p:animEffect transition="in" filter="box(out)">
                                      <p:cBhvr>
                                        <p:cTn id="23"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4" name="3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664367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23528" y="481251"/>
            <a:ext cx="8429684" cy="954107"/>
          </a:xfrm>
          <a:prstGeom prst="rect">
            <a:avLst/>
          </a:prstGeom>
          <a:noFill/>
          <a:ln w="9525">
            <a:noFill/>
            <a:miter lim="800000"/>
            <a:headEnd/>
            <a:tailEnd/>
          </a:ln>
        </p:spPr>
        <p:txBody>
          <a:bodyPr wrap="square">
            <a:spAutoFit/>
          </a:bodyPr>
          <a:lstStyle/>
          <a:p>
            <a:pPr algn="l">
              <a:spcAft>
                <a:spcPts val="1800"/>
              </a:spcAft>
              <a:buFont typeface="Wingdings" pitchFamily="2" charset="2"/>
              <a:buChar char="Ø"/>
            </a:pPr>
            <a:r>
              <a:rPr lang="tr-TR" sz="2800" b="0" dirty="0" smtClean="0">
                <a:effectLst/>
              </a:rPr>
              <a:t> </a:t>
            </a:r>
            <a:r>
              <a:rPr lang="tr-TR" sz="2800" b="0" dirty="0" smtClean="0">
                <a:effectLst/>
                <a:sym typeface="Marlett" pitchFamily="2" charset="2"/>
              </a:rPr>
              <a:t>A</a:t>
            </a:r>
            <a:r>
              <a:rPr lang="tr-TR" sz="2800" b="0" dirty="0" smtClean="0">
                <a:effectLst/>
              </a:rPr>
              <a:t>şı</a:t>
            </a:r>
            <a:r>
              <a:rPr lang="tr-TR" sz="2800" b="0" dirty="0" smtClean="0">
                <a:effectLst/>
                <a:sym typeface="Marlett" pitchFamily="2" charset="2"/>
              </a:rPr>
              <a:t>r</a:t>
            </a:r>
            <a:r>
              <a:rPr lang="tr-TR" sz="2800" b="0" dirty="0" smtClean="0">
                <a:effectLst/>
              </a:rPr>
              <a:t>ı</a:t>
            </a:r>
            <a:r>
              <a:rPr lang="tr-TR" sz="2800" b="0" dirty="0" smtClean="0">
                <a:effectLst/>
                <a:sym typeface="Marlett" pitchFamily="2" charset="2"/>
              </a:rPr>
              <a:t> </a:t>
            </a:r>
            <a:r>
              <a:rPr lang="tr-TR" sz="2800" b="0" dirty="0">
                <a:effectLst/>
                <a:sym typeface="Marlett" pitchFamily="2" charset="2"/>
              </a:rPr>
              <a:t>ball</a:t>
            </a:r>
            <a:r>
              <a:rPr lang="tr-TR" sz="2800" b="0" dirty="0">
                <a:effectLst/>
              </a:rPr>
              <a:t>ı</a:t>
            </a:r>
            <a:r>
              <a:rPr lang="tr-TR" sz="2800" b="0" dirty="0">
                <a:effectLst/>
                <a:sym typeface="Marlett" pitchFamily="2" charset="2"/>
              </a:rPr>
              <a:t> maddeden dolay</a:t>
            </a:r>
            <a:r>
              <a:rPr lang="tr-TR" sz="2800" b="0" dirty="0">
                <a:effectLst/>
              </a:rPr>
              <a:t>ı</a:t>
            </a:r>
            <a:r>
              <a:rPr lang="tr-TR" sz="2800" b="0" dirty="0">
                <a:effectLst/>
                <a:sym typeface="Marlett" pitchFamily="2" charset="2"/>
              </a:rPr>
              <a:t> </a:t>
            </a:r>
            <a:r>
              <a:rPr lang="tr-TR" sz="2800" b="0" dirty="0" smtClean="0">
                <a:effectLst/>
                <a:sym typeface="Marlett" pitchFamily="2" charset="2"/>
              </a:rPr>
              <a:t>‘</a:t>
            </a:r>
            <a:r>
              <a:rPr lang="tr-TR" sz="2800" b="1" dirty="0" err="1" smtClean="0">
                <a:effectLst/>
                <a:sym typeface="Marlett" pitchFamily="2" charset="2"/>
              </a:rPr>
              <a:t>fumajin</a:t>
            </a:r>
            <a:r>
              <a:rPr lang="tr-TR" sz="2800" dirty="0" smtClean="0">
                <a:effectLst/>
                <a:sym typeface="Marlett" pitchFamily="2" charset="2"/>
              </a:rPr>
              <a:t>’ ‘</a:t>
            </a:r>
            <a:r>
              <a:rPr lang="tr-TR" sz="2800" b="1" dirty="0" smtClean="0">
                <a:effectLst/>
                <a:sym typeface="Marlett" pitchFamily="2" charset="2"/>
              </a:rPr>
              <a:t>karaball</a:t>
            </a:r>
            <a:r>
              <a:rPr lang="tr-TR" sz="2800" b="1" dirty="0" smtClean="0">
                <a:effectLst/>
              </a:rPr>
              <a:t>ı</a:t>
            </a:r>
            <a:r>
              <a:rPr lang="tr-TR" sz="2800" b="1" dirty="0" smtClean="0">
                <a:effectLst/>
                <a:sym typeface="Marlett" pitchFamily="2" charset="2"/>
              </a:rPr>
              <a:t>k hastal</a:t>
            </a:r>
            <a:r>
              <a:rPr lang="tr-TR" sz="2800" b="1" dirty="0" smtClean="0">
                <a:effectLst/>
              </a:rPr>
              <a:t>ığı</a:t>
            </a:r>
            <a:r>
              <a:rPr lang="tr-TR" sz="2800" b="0" dirty="0" smtClean="0">
                <a:effectLst/>
                <a:sym typeface="Marlett" pitchFamily="2" charset="2"/>
              </a:rPr>
              <a:t>’ olu</a:t>
            </a:r>
            <a:r>
              <a:rPr lang="tr-TR" sz="2800" b="0" dirty="0" smtClean="0">
                <a:effectLst/>
              </a:rPr>
              <a:t>ş</a:t>
            </a:r>
            <a:r>
              <a:rPr lang="tr-TR" sz="2800" b="0" dirty="0" smtClean="0">
                <a:effectLst/>
                <a:sym typeface="Marlett" pitchFamily="2" charset="2"/>
              </a:rPr>
              <a:t>ur</a:t>
            </a:r>
            <a:r>
              <a:rPr lang="tr-TR" sz="2800" dirty="0" smtClean="0">
                <a:sym typeface="Marlett" pitchFamily="2" charset="2"/>
              </a:rPr>
              <a:t>.</a:t>
            </a:r>
            <a:endParaRPr lang="tr-TR" sz="2800" b="0" dirty="0">
              <a:effectLst/>
              <a:sym typeface="Marlett" pitchFamily="2" charset="2"/>
            </a:endParaRPr>
          </a:p>
        </p:txBody>
      </p:sp>
      <p:pic>
        <p:nvPicPr>
          <p:cNvPr id="20483" name="Picture 3"/>
          <p:cNvPicPr>
            <a:picLocks noChangeAspect="1" noChangeArrowheads="1"/>
          </p:cNvPicPr>
          <p:nvPr/>
        </p:nvPicPr>
        <p:blipFill>
          <a:blip r:embed="rId2" cstate="print">
            <a:lum bright="12000" contrast="42000"/>
          </a:blip>
          <a:srcRect/>
          <a:stretch>
            <a:fillRect/>
          </a:stretch>
        </p:blipFill>
        <p:spPr bwMode="auto">
          <a:xfrm>
            <a:off x="0" y="2286000"/>
            <a:ext cx="3962400" cy="4572000"/>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lum contrast="18000"/>
          </a:blip>
          <a:srcRect/>
          <a:stretch>
            <a:fillRect/>
          </a:stretch>
        </p:blipFill>
        <p:spPr bwMode="auto">
          <a:xfrm>
            <a:off x="4038600" y="2214564"/>
            <a:ext cx="5105400" cy="4643437"/>
          </a:xfrm>
          <a:prstGeom prst="rect">
            <a:avLst/>
          </a:prstGeom>
          <a:noFill/>
          <a:ln w="9525">
            <a:noFill/>
            <a:miter lim="800000"/>
            <a:headEnd/>
            <a:tailEnd/>
          </a:ln>
        </p:spPr>
      </p:pic>
      <p:pic>
        <p:nvPicPr>
          <p:cNvPr id="20485" name="Picture 5"/>
          <p:cNvPicPr>
            <a:picLocks noChangeAspect="1" noChangeArrowheads="1"/>
          </p:cNvPicPr>
          <p:nvPr/>
        </p:nvPicPr>
        <p:blipFill>
          <a:blip r:embed="rId4" cstate="print">
            <a:lum bright="12000" contrast="18000"/>
          </a:blip>
          <a:srcRect/>
          <a:stretch>
            <a:fillRect/>
          </a:stretch>
        </p:blipFill>
        <p:spPr bwMode="auto">
          <a:xfrm>
            <a:off x="7380312" y="1124744"/>
            <a:ext cx="1694744" cy="25622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20482"/>
                                        </p:tgtEl>
                                        <p:attrNameLst>
                                          <p:attrName>style.visibility</p:attrName>
                                        </p:attrNameLst>
                                      </p:cBhvr>
                                      <p:to>
                                        <p:strVal val="visible"/>
                                      </p:to>
                                    </p:set>
                                    <p:animEffect transition="in" filter="box(out)">
                                      <p:cBhvr>
                                        <p:cTn id="7" dur="500"/>
                                        <p:tgtEl>
                                          <p:spTgt spid="20482"/>
                                        </p:tgtEl>
                                      </p:cBhvr>
                                    </p:animEffect>
                                  </p:childTnLst>
                                </p:cTn>
                              </p:par>
                            </p:childTnLst>
                          </p:cTn>
                        </p:par>
                        <p:par>
                          <p:cTn id="8" fill="hold">
                            <p:stCondLst>
                              <p:cond delay="700"/>
                            </p:stCondLst>
                            <p:childTnLst>
                              <p:par>
                                <p:cTn id="9" presetID="4" presetClass="entr" presetSubtype="32" fill="hold" nodeType="afterEffect">
                                  <p:stCondLst>
                                    <p:cond delay="200"/>
                                  </p:stCondLst>
                                  <p:childTnLst>
                                    <p:set>
                                      <p:cBhvr>
                                        <p:cTn id="10" dur="1" fill="hold">
                                          <p:stCondLst>
                                            <p:cond delay="0"/>
                                          </p:stCondLst>
                                        </p:cTn>
                                        <p:tgtEl>
                                          <p:spTgt spid="20483"/>
                                        </p:tgtEl>
                                        <p:attrNameLst>
                                          <p:attrName>style.visibility</p:attrName>
                                        </p:attrNameLst>
                                      </p:cBhvr>
                                      <p:to>
                                        <p:strVal val="visible"/>
                                      </p:to>
                                    </p:set>
                                    <p:animEffect transition="in" filter="box(out)">
                                      <p:cBhvr>
                                        <p:cTn id="11" dur="500"/>
                                        <p:tgtEl>
                                          <p:spTgt spid="20483"/>
                                        </p:tgtEl>
                                      </p:cBhvr>
                                    </p:animEffect>
                                  </p:childTnLst>
                                </p:cTn>
                              </p:par>
                            </p:childTnLst>
                          </p:cTn>
                        </p:par>
                        <p:par>
                          <p:cTn id="12" fill="hold">
                            <p:stCondLst>
                              <p:cond delay="1400"/>
                            </p:stCondLst>
                            <p:childTnLst>
                              <p:par>
                                <p:cTn id="13" presetID="4" presetClass="entr" presetSubtype="32" fill="hold" nodeType="afterEffect">
                                  <p:stCondLst>
                                    <p:cond delay="200"/>
                                  </p:stCondLst>
                                  <p:childTnLst>
                                    <p:set>
                                      <p:cBhvr>
                                        <p:cTn id="14" dur="1" fill="hold">
                                          <p:stCondLst>
                                            <p:cond delay="0"/>
                                          </p:stCondLst>
                                        </p:cTn>
                                        <p:tgtEl>
                                          <p:spTgt spid="20484"/>
                                        </p:tgtEl>
                                        <p:attrNameLst>
                                          <p:attrName>style.visibility</p:attrName>
                                        </p:attrNameLst>
                                      </p:cBhvr>
                                      <p:to>
                                        <p:strVal val="visible"/>
                                      </p:to>
                                    </p:set>
                                    <p:animEffect transition="in" filter="box(out)">
                                      <p:cBhvr>
                                        <p:cTn id="15" dur="500"/>
                                        <p:tgtEl>
                                          <p:spTgt spid="20484"/>
                                        </p:tgtEl>
                                      </p:cBhvr>
                                    </p:animEffect>
                                  </p:childTnLst>
                                </p:cTn>
                              </p:par>
                            </p:childTnLst>
                          </p:cTn>
                        </p:par>
                        <p:par>
                          <p:cTn id="16" fill="hold">
                            <p:stCondLst>
                              <p:cond delay="2100"/>
                            </p:stCondLst>
                            <p:childTnLst>
                              <p:par>
                                <p:cTn id="17" presetID="4" presetClass="entr" presetSubtype="32" fill="hold" nodeType="afterEffect">
                                  <p:stCondLst>
                                    <p:cond delay="200"/>
                                  </p:stCondLst>
                                  <p:childTnLst>
                                    <p:set>
                                      <p:cBhvr>
                                        <p:cTn id="18" dur="1" fill="hold">
                                          <p:stCondLst>
                                            <p:cond delay="0"/>
                                          </p:stCondLst>
                                        </p:cTn>
                                        <p:tgtEl>
                                          <p:spTgt spid="20485"/>
                                        </p:tgtEl>
                                        <p:attrNameLst>
                                          <p:attrName>style.visibility</p:attrName>
                                        </p:attrNameLst>
                                      </p:cBhvr>
                                      <p:to>
                                        <p:strVal val="visible"/>
                                      </p:to>
                                    </p:set>
                                    <p:animEffect transition="in" filter="box(out)">
                                      <p:cBhvr>
                                        <p:cTn id="19"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0"/>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print"/>
          <a:srcRect/>
          <a:stretch>
            <a:fillRect/>
          </a:stretch>
        </p:blipFill>
        <p:spPr bwMode="auto">
          <a:xfrm>
            <a:off x="0" y="1124744"/>
            <a:ext cx="9144000" cy="5737454"/>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
        <p:nvSpPr>
          <p:cNvPr id="4" name="Text Box 2"/>
          <p:cNvSpPr txBox="1">
            <a:spLocks noChangeArrowheads="1"/>
          </p:cNvSpPr>
          <p:nvPr/>
        </p:nvSpPr>
        <p:spPr bwMode="auto">
          <a:xfrm>
            <a:off x="428596" y="116632"/>
            <a:ext cx="8429684" cy="954107"/>
          </a:xfrm>
          <a:prstGeom prst="rect">
            <a:avLst/>
          </a:prstGeom>
          <a:noFill/>
          <a:ln w="9525">
            <a:noFill/>
            <a:miter lim="800000"/>
            <a:headEnd/>
            <a:tailEnd/>
          </a:ln>
        </p:spPr>
        <p:txBody>
          <a:bodyPr wrap="square">
            <a:spAutoFit/>
          </a:bodyPr>
          <a:lstStyle/>
          <a:p>
            <a:pPr algn="l">
              <a:spcAft>
                <a:spcPts val="1800"/>
              </a:spcAft>
              <a:buFont typeface="Wingdings" pitchFamily="2" charset="2"/>
              <a:buChar char="Ø"/>
            </a:pPr>
            <a:r>
              <a:rPr lang="tr-TR" sz="2800" dirty="0" smtClean="0"/>
              <a:t> Yapraklarda </a:t>
            </a:r>
            <a:r>
              <a:rPr lang="tr-TR" sz="2800" b="1" dirty="0" smtClean="0"/>
              <a:t>yanık şeklinde kurumalar (</a:t>
            </a:r>
            <a:r>
              <a:rPr lang="tr-TR" sz="2800" b="1" dirty="0" err="1" smtClean="0"/>
              <a:t>Psylla</a:t>
            </a:r>
            <a:r>
              <a:rPr lang="tr-TR" sz="2800" b="1" dirty="0" smtClean="0"/>
              <a:t> şoku)</a:t>
            </a:r>
            <a:r>
              <a:rPr lang="tr-TR" sz="2800" dirty="0" smtClean="0"/>
              <a:t> meydana gelir.</a:t>
            </a:r>
            <a:endParaRPr lang="tr-TR" sz="2800" b="0" dirty="0">
              <a:effectLst/>
              <a:sym typeface="Marlett"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664367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oregonstate.edu/dept/nurspest/Images/insects/pear%20pysllid%20Damage.jpg"/>
          <p:cNvPicPr>
            <a:picLocks noChangeAspect="1" noChangeArrowheads="1"/>
          </p:cNvPicPr>
          <p:nvPr/>
        </p:nvPicPr>
        <p:blipFill>
          <a:blip r:embed="rId2" cstate="print">
            <a:lum bright="-8000"/>
          </a:blip>
          <a:srcRect t="14301" b="18500"/>
          <a:stretch>
            <a:fillRect/>
          </a:stretch>
        </p:blipFill>
        <p:spPr bwMode="auto">
          <a:xfrm>
            <a:off x="0" y="620688"/>
            <a:ext cx="9144000" cy="5688632"/>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28596" y="428604"/>
            <a:ext cx="7929618" cy="2062103"/>
          </a:xfrm>
          <a:prstGeom prst="rect">
            <a:avLst/>
          </a:prstGeom>
        </p:spPr>
        <p:txBody>
          <a:bodyPr wrap="square">
            <a:spAutoFit/>
          </a:bodyPr>
          <a:lstStyle/>
          <a:p>
            <a:pPr>
              <a:spcBef>
                <a:spcPct val="50000"/>
              </a:spcBef>
              <a:buFont typeface="Wingdings" pitchFamily="2" charset="2"/>
              <a:buChar char="Ø"/>
            </a:pPr>
            <a:r>
              <a:rPr lang="tr-TR" sz="3200" dirty="0" smtClean="0">
                <a:latin typeface="+mn-lt"/>
              </a:rPr>
              <a:t> Son yıllarda yöredeki armut yetiştiriciliğinin en önemli zararlısı, </a:t>
            </a:r>
            <a:r>
              <a:rPr lang="tr-TR" sz="3200" dirty="0" smtClean="0">
                <a:latin typeface="+mn-lt"/>
                <a:cs typeface="Times New Roman" charset="0"/>
              </a:rPr>
              <a:t>Armut </a:t>
            </a:r>
            <a:r>
              <a:rPr lang="tr-TR" sz="3200" dirty="0" err="1" smtClean="0">
                <a:latin typeface="+mn-lt"/>
                <a:cs typeface="Times New Roman" charset="0"/>
              </a:rPr>
              <a:t>psillidi</a:t>
            </a:r>
            <a:r>
              <a:rPr lang="tr-TR" sz="3200" dirty="0" smtClean="0">
                <a:latin typeface="+mn-lt"/>
                <a:cs typeface="Times New Roman" charset="0"/>
              </a:rPr>
              <a:t>, </a:t>
            </a:r>
            <a:r>
              <a:rPr lang="tr-TR" sz="3200" i="1" dirty="0" err="1" smtClean="0">
                <a:latin typeface="+mn-lt"/>
                <a:cs typeface="Times New Roman" charset="0"/>
              </a:rPr>
              <a:t>Cacopsylla</a:t>
            </a:r>
            <a:r>
              <a:rPr lang="tr-TR" sz="3200" i="1" dirty="0" smtClean="0">
                <a:latin typeface="+mn-lt"/>
                <a:cs typeface="Times New Roman" charset="0"/>
              </a:rPr>
              <a:t> </a:t>
            </a:r>
            <a:r>
              <a:rPr lang="tr-TR" sz="3200" i="1" dirty="0" err="1" smtClean="0">
                <a:latin typeface="+mn-lt"/>
                <a:cs typeface="Times New Roman" charset="0"/>
              </a:rPr>
              <a:t>pyri</a:t>
            </a:r>
            <a:r>
              <a:rPr lang="tr-TR" sz="3200" dirty="0" smtClean="0">
                <a:latin typeface="+mn-lt"/>
                <a:cs typeface="Times New Roman" charset="0"/>
              </a:rPr>
              <a:t> (L.) (</a:t>
            </a:r>
            <a:r>
              <a:rPr lang="tr-TR" sz="3200" dirty="0" err="1" smtClean="0">
                <a:latin typeface="+mn-lt"/>
                <a:cs typeface="Times New Roman" charset="0"/>
              </a:rPr>
              <a:t>Homoptera</a:t>
            </a:r>
            <a:r>
              <a:rPr lang="tr-TR" sz="3200" dirty="0" smtClean="0">
                <a:latin typeface="+mn-lt"/>
                <a:cs typeface="Times New Roman" charset="0"/>
              </a:rPr>
              <a:t>: </a:t>
            </a:r>
            <a:r>
              <a:rPr lang="tr-TR" sz="3200" dirty="0" err="1" smtClean="0">
                <a:latin typeface="+mn-lt"/>
                <a:cs typeface="Times New Roman" charset="0"/>
              </a:rPr>
              <a:t>Psyllidae</a:t>
            </a:r>
            <a:r>
              <a:rPr lang="tr-TR" sz="3200" dirty="0" smtClean="0">
                <a:latin typeface="+mn-lt"/>
                <a:cs typeface="Times New Roman" charset="0"/>
              </a:rPr>
              <a:t>)</a:t>
            </a:r>
            <a:r>
              <a:rPr lang="tr-TR" sz="3200" dirty="0" smtClean="0">
                <a:latin typeface="+mn-lt"/>
              </a:rPr>
              <a:t>’</a:t>
            </a:r>
            <a:r>
              <a:rPr lang="tr-TR" sz="3200" dirty="0" err="1" smtClean="0">
                <a:latin typeface="+mn-lt"/>
              </a:rPr>
              <a:t>dir</a:t>
            </a:r>
            <a:r>
              <a:rPr lang="tr-TR" sz="3200" dirty="0" smtClean="0">
                <a:latin typeface="+mn-lt"/>
              </a:rPr>
              <a:t>.</a:t>
            </a:r>
          </a:p>
        </p:txBody>
      </p:sp>
      <p:pic>
        <p:nvPicPr>
          <p:cNvPr id="3" name="Picture 4"/>
          <p:cNvPicPr>
            <a:picLocks noChangeAspect="1" noChangeArrowheads="1"/>
          </p:cNvPicPr>
          <p:nvPr/>
        </p:nvPicPr>
        <p:blipFill>
          <a:blip r:embed="rId2" cstate="print">
            <a:lum contrast="12000"/>
          </a:blip>
          <a:srcRect/>
          <a:stretch>
            <a:fillRect/>
          </a:stretch>
        </p:blipFill>
        <p:spPr bwMode="auto">
          <a:xfrm>
            <a:off x="4786314" y="3071810"/>
            <a:ext cx="4357686" cy="3786190"/>
          </a:xfrm>
          <a:prstGeom prst="rect">
            <a:avLst/>
          </a:prstGeom>
          <a:noFill/>
          <a:ln w="9525">
            <a:noFill/>
            <a:miter lim="800000"/>
            <a:headEnd/>
            <a:tailEnd/>
          </a:ln>
        </p:spPr>
      </p:pic>
      <p:pic>
        <p:nvPicPr>
          <p:cNvPr id="4" name="Picture 2" descr="https://encrypted-tbn2.gstatic.com/images?q=tbn:ANd9GcTlVh6LomSRrt7ozAseu_Glp_TM0qNAe6rvPZLgz2Oxhzk_2t03YQ"/>
          <p:cNvPicPr>
            <a:picLocks noChangeAspect="1" noChangeArrowheads="1"/>
          </p:cNvPicPr>
          <p:nvPr/>
        </p:nvPicPr>
        <p:blipFill>
          <a:blip r:embed="rId3" cstate="print"/>
          <a:srcRect/>
          <a:stretch>
            <a:fillRect/>
          </a:stretch>
        </p:blipFill>
        <p:spPr bwMode="auto">
          <a:xfrm>
            <a:off x="0" y="3071810"/>
            <a:ext cx="4786314" cy="378619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664367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112643" name="Picture 3"/>
          <p:cNvPicPr>
            <a:picLocks noChangeAspect="1" noChangeArrowheads="1"/>
          </p:cNvPicPr>
          <p:nvPr/>
        </p:nvPicPr>
        <p:blipFill>
          <a:blip r:embed="rId3" cstate="print"/>
          <a:srcRect/>
          <a:stretch>
            <a:fillRect/>
          </a:stretch>
        </p:blipFill>
        <p:spPr bwMode="auto">
          <a:xfrm>
            <a:off x="4728532" y="0"/>
            <a:ext cx="4415468" cy="3311502"/>
          </a:xfrm>
          <a:prstGeom prst="rect">
            <a:avLst/>
          </a:prstGeom>
          <a:noFill/>
          <a:ln w="9525">
            <a:noFill/>
            <a:miter lim="800000"/>
            <a:headEnd/>
            <a:tailEnd/>
          </a:ln>
          <a:effectLst/>
        </p:spPr>
      </p:pic>
      <p:sp>
        <p:nvSpPr>
          <p:cNvPr id="5" name="4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57158" y="0"/>
            <a:ext cx="8253442" cy="1077218"/>
          </a:xfrm>
          <a:prstGeom prst="rect">
            <a:avLst/>
          </a:prstGeom>
          <a:noFill/>
          <a:ln w="9525">
            <a:noFill/>
            <a:miter lim="800000"/>
            <a:headEnd/>
            <a:tailEnd/>
          </a:ln>
        </p:spPr>
        <p:txBody>
          <a:bodyPr wrap="square">
            <a:spAutoFit/>
          </a:bodyPr>
          <a:lstStyle/>
          <a:p>
            <a:pPr algn="l">
              <a:spcBef>
                <a:spcPct val="50000"/>
              </a:spcBef>
              <a:buFont typeface="Wingdings" pitchFamily="2" charset="2"/>
              <a:buChar char="Ø"/>
            </a:pPr>
            <a:r>
              <a:rPr lang="tr-TR" sz="3200" dirty="0">
                <a:sym typeface="Marlett" pitchFamily="2" charset="2"/>
              </a:rPr>
              <a:t> </a:t>
            </a:r>
            <a:r>
              <a:rPr lang="tr-TR" sz="3200" b="0" dirty="0" smtClean="0">
                <a:effectLst/>
              </a:rPr>
              <a:t>Meyve ile beslenmesi sonucu </a:t>
            </a:r>
            <a:r>
              <a:rPr lang="tr-TR" sz="3200" b="1" dirty="0" smtClean="0">
                <a:effectLst/>
              </a:rPr>
              <a:t>meyve kabuğu </a:t>
            </a:r>
            <a:r>
              <a:rPr lang="tr-TR" sz="3200" b="1" dirty="0">
                <a:effectLst/>
              </a:rPr>
              <a:t>paslanır</a:t>
            </a:r>
            <a:r>
              <a:rPr lang="tr-TR" sz="3200" b="0" dirty="0">
                <a:effectLst/>
              </a:rPr>
              <a:t>. </a:t>
            </a:r>
          </a:p>
        </p:txBody>
      </p:sp>
      <p:pic>
        <p:nvPicPr>
          <p:cNvPr id="21507" name="Picture 3"/>
          <p:cNvPicPr>
            <a:picLocks noChangeAspect="1" noChangeArrowheads="1"/>
          </p:cNvPicPr>
          <p:nvPr/>
        </p:nvPicPr>
        <p:blipFill>
          <a:blip r:embed="rId2" cstate="print">
            <a:lum bright="12000" contrast="18000"/>
          </a:blip>
          <a:srcRect b="4561"/>
          <a:stretch>
            <a:fillRect/>
          </a:stretch>
        </p:blipFill>
        <p:spPr bwMode="auto">
          <a:xfrm>
            <a:off x="0" y="1142984"/>
            <a:ext cx="4402667" cy="5715016"/>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lum contrast="24000"/>
          </a:blip>
          <a:srcRect/>
          <a:stretch>
            <a:fillRect/>
          </a:stretch>
        </p:blipFill>
        <p:spPr bwMode="auto">
          <a:xfrm>
            <a:off x="4538133" y="1066800"/>
            <a:ext cx="1913467" cy="2819400"/>
          </a:xfrm>
          <a:prstGeom prst="rect">
            <a:avLst/>
          </a:prstGeom>
          <a:noFill/>
          <a:ln w="9525">
            <a:noFill/>
            <a:miter lim="800000"/>
            <a:headEnd/>
            <a:tailEnd/>
          </a:ln>
        </p:spPr>
      </p:pic>
      <p:pic>
        <p:nvPicPr>
          <p:cNvPr id="21509" name="Picture 5"/>
          <p:cNvPicPr>
            <a:picLocks noChangeAspect="1" noChangeArrowheads="1"/>
          </p:cNvPicPr>
          <p:nvPr/>
        </p:nvPicPr>
        <p:blipFill>
          <a:blip r:embed="rId4" cstate="print">
            <a:lum bright="-12000" contrast="42000"/>
          </a:blip>
          <a:srcRect/>
          <a:stretch>
            <a:fillRect/>
          </a:stretch>
        </p:blipFill>
        <p:spPr bwMode="auto">
          <a:xfrm>
            <a:off x="6570133" y="1219200"/>
            <a:ext cx="2573867" cy="2667000"/>
          </a:xfrm>
          <a:prstGeom prst="rect">
            <a:avLst/>
          </a:prstGeom>
          <a:noFill/>
          <a:ln w="9525">
            <a:noFill/>
            <a:miter lim="800000"/>
            <a:headEnd/>
            <a:tailEnd/>
          </a:ln>
        </p:spPr>
      </p:pic>
      <p:pic>
        <p:nvPicPr>
          <p:cNvPr id="21512" name="Picture 8"/>
          <p:cNvPicPr>
            <a:picLocks noChangeAspect="1" noChangeArrowheads="1"/>
          </p:cNvPicPr>
          <p:nvPr/>
        </p:nvPicPr>
        <p:blipFill>
          <a:blip r:embed="rId5" cstate="print">
            <a:lum bright="-18000" contrast="18000"/>
          </a:blip>
          <a:srcRect/>
          <a:stretch>
            <a:fillRect/>
          </a:stretch>
        </p:blipFill>
        <p:spPr bwMode="auto">
          <a:xfrm>
            <a:off x="4538133" y="4000500"/>
            <a:ext cx="4605867" cy="2857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21506"/>
                                        </p:tgtEl>
                                        <p:attrNameLst>
                                          <p:attrName>style.visibility</p:attrName>
                                        </p:attrNameLst>
                                      </p:cBhvr>
                                      <p:to>
                                        <p:strVal val="visible"/>
                                      </p:to>
                                    </p:set>
                                    <p:animEffect transition="in" filter="box(out)">
                                      <p:cBhvr>
                                        <p:cTn id="7" dur="500"/>
                                        <p:tgtEl>
                                          <p:spTgt spid="21506"/>
                                        </p:tgtEl>
                                      </p:cBhvr>
                                    </p:animEffect>
                                  </p:childTnLst>
                                </p:cTn>
                              </p:par>
                            </p:childTnLst>
                          </p:cTn>
                        </p:par>
                        <p:par>
                          <p:cTn id="8" fill="hold">
                            <p:stCondLst>
                              <p:cond delay="700"/>
                            </p:stCondLst>
                            <p:childTnLst>
                              <p:par>
                                <p:cTn id="9" presetID="4" presetClass="entr" presetSubtype="32" fill="hold" nodeType="afterEffect">
                                  <p:stCondLst>
                                    <p:cond delay="200"/>
                                  </p:stCondLst>
                                  <p:childTnLst>
                                    <p:set>
                                      <p:cBhvr>
                                        <p:cTn id="10" dur="1" fill="hold">
                                          <p:stCondLst>
                                            <p:cond delay="0"/>
                                          </p:stCondLst>
                                        </p:cTn>
                                        <p:tgtEl>
                                          <p:spTgt spid="21507"/>
                                        </p:tgtEl>
                                        <p:attrNameLst>
                                          <p:attrName>style.visibility</p:attrName>
                                        </p:attrNameLst>
                                      </p:cBhvr>
                                      <p:to>
                                        <p:strVal val="visible"/>
                                      </p:to>
                                    </p:set>
                                    <p:animEffect transition="in" filter="box(out)">
                                      <p:cBhvr>
                                        <p:cTn id="11" dur="500"/>
                                        <p:tgtEl>
                                          <p:spTgt spid="21507"/>
                                        </p:tgtEl>
                                      </p:cBhvr>
                                    </p:animEffect>
                                  </p:childTnLst>
                                </p:cTn>
                              </p:par>
                            </p:childTnLst>
                          </p:cTn>
                        </p:par>
                        <p:par>
                          <p:cTn id="12" fill="hold">
                            <p:stCondLst>
                              <p:cond delay="1400"/>
                            </p:stCondLst>
                            <p:childTnLst>
                              <p:par>
                                <p:cTn id="13" presetID="4" presetClass="entr" presetSubtype="32" fill="hold" nodeType="afterEffect">
                                  <p:stCondLst>
                                    <p:cond delay="200"/>
                                  </p:stCondLst>
                                  <p:childTnLst>
                                    <p:set>
                                      <p:cBhvr>
                                        <p:cTn id="14" dur="1" fill="hold">
                                          <p:stCondLst>
                                            <p:cond delay="0"/>
                                          </p:stCondLst>
                                        </p:cTn>
                                        <p:tgtEl>
                                          <p:spTgt spid="21508"/>
                                        </p:tgtEl>
                                        <p:attrNameLst>
                                          <p:attrName>style.visibility</p:attrName>
                                        </p:attrNameLst>
                                      </p:cBhvr>
                                      <p:to>
                                        <p:strVal val="visible"/>
                                      </p:to>
                                    </p:set>
                                    <p:animEffect transition="in" filter="box(out)">
                                      <p:cBhvr>
                                        <p:cTn id="15" dur="500"/>
                                        <p:tgtEl>
                                          <p:spTgt spid="21508"/>
                                        </p:tgtEl>
                                      </p:cBhvr>
                                    </p:animEffect>
                                  </p:childTnLst>
                                </p:cTn>
                              </p:par>
                            </p:childTnLst>
                          </p:cTn>
                        </p:par>
                        <p:par>
                          <p:cTn id="16" fill="hold">
                            <p:stCondLst>
                              <p:cond delay="2100"/>
                            </p:stCondLst>
                            <p:childTnLst>
                              <p:par>
                                <p:cTn id="17" presetID="4" presetClass="entr" presetSubtype="32" fill="hold" nodeType="afterEffect">
                                  <p:stCondLst>
                                    <p:cond delay="200"/>
                                  </p:stCondLst>
                                  <p:childTnLst>
                                    <p:set>
                                      <p:cBhvr>
                                        <p:cTn id="18" dur="1" fill="hold">
                                          <p:stCondLst>
                                            <p:cond delay="0"/>
                                          </p:stCondLst>
                                        </p:cTn>
                                        <p:tgtEl>
                                          <p:spTgt spid="21509"/>
                                        </p:tgtEl>
                                        <p:attrNameLst>
                                          <p:attrName>style.visibility</p:attrName>
                                        </p:attrNameLst>
                                      </p:cBhvr>
                                      <p:to>
                                        <p:strVal val="visible"/>
                                      </p:to>
                                    </p:set>
                                    <p:animEffect transition="in" filter="box(out)">
                                      <p:cBhvr>
                                        <p:cTn id="19" dur="500"/>
                                        <p:tgtEl>
                                          <p:spTgt spid="21509"/>
                                        </p:tgtEl>
                                      </p:cBhvr>
                                    </p:animEffect>
                                  </p:childTnLst>
                                </p:cTn>
                              </p:par>
                            </p:childTnLst>
                          </p:cTn>
                        </p:par>
                        <p:par>
                          <p:cTn id="20" fill="hold">
                            <p:stCondLst>
                              <p:cond delay="2800"/>
                            </p:stCondLst>
                            <p:childTnLst>
                              <p:par>
                                <p:cTn id="21" presetID="4" presetClass="entr" presetSubtype="32" fill="hold" nodeType="afterEffect">
                                  <p:stCondLst>
                                    <p:cond delay="200"/>
                                  </p:stCondLst>
                                  <p:childTnLst>
                                    <p:set>
                                      <p:cBhvr>
                                        <p:cTn id="22" dur="1" fill="hold">
                                          <p:stCondLst>
                                            <p:cond delay="0"/>
                                          </p:stCondLst>
                                        </p:cTn>
                                        <p:tgtEl>
                                          <p:spTgt spid="21512"/>
                                        </p:tgtEl>
                                        <p:attrNameLst>
                                          <p:attrName>style.visibility</p:attrName>
                                        </p:attrNameLst>
                                      </p:cBhvr>
                                      <p:to>
                                        <p:strVal val="visible"/>
                                      </p:to>
                                    </p:set>
                                    <p:animEffect transition="in" filter="box(out)">
                                      <p:cBhvr>
                                        <p:cTn id="23"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cstate="print">
            <a:lum contrast="8000"/>
          </a:blip>
          <a:srcRect/>
          <a:stretch>
            <a:fillRect/>
          </a:stretch>
        </p:blipFill>
        <p:spPr bwMode="auto">
          <a:xfrm>
            <a:off x="0" y="0"/>
            <a:ext cx="5004048" cy="6858000"/>
          </a:xfrm>
          <a:prstGeom prst="rect">
            <a:avLst/>
          </a:prstGeom>
          <a:noFill/>
          <a:ln w="9525">
            <a:noFill/>
            <a:miter lim="800000"/>
            <a:headEnd/>
            <a:tailEnd/>
          </a:ln>
          <a:effectLst/>
        </p:spPr>
      </p:pic>
      <p:pic>
        <p:nvPicPr>
          <p:cNvPr id="15362" name="Picture 2" descr="https://encrypted-tbn0.gstatic.com/images?q=tbn:ANd9GcSnUH10GzlgZyLu-nKYCFFrMZzUMCXb3F6LVg5PqeNMlHU6FNpLkA"/>
          <p:cNvPicPr>
            <a:picLocks noChangeAspect="1" noChangeArrowheads="1"/>
          </p:cNvPicPr>
          <p:nvPr/>
        </p:nvPicPr>
        <p:blipFill>
          <a:blip r:embed="rId3" cstate="print"/>
          <a:srcRect/>
          <a:stretch>
            <a:fillRect/>
          </a:stretch>
        </p:blipFill>
        <p:spPr bwMode="auto">
          <a:xfrm>
            <a:off x="5076056" y="1655044"/>
            <a:ext cx="3995936" cy="3286124"/>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sz="half" idx="2"/>
          </p:nvPr>
        </p:nvSpPr>
        <p:spPr>
          <a:xfrm>
            <a:off x="500034" y="214291"/>
            <a:ext cx="8215370" cy="4429156"/>
          </a:xfrm>
        </p:spPr>
        <p:txBody>
          <a:bodyPr/>
          <a:lstStyle/>
          <a:p>
            <a:pPr>
              <a:spcAft>
                <a:spcPts val="1800"/>
              </a:spcAft>
              <a:buNone/>
              <a:defRPr/>
            </a:pPr>
            <a:r>
              <a:rPr lang="tr-TR" sz="3200" b="1" u="sng" dirty="0" smtClean="0">
                <a:solidFill>
                  <a:srgbClr val="FF0000"/>
                </a:solidFill>
                <a:effectLst>
                  <a:outerShdw blurRad="38100" dist="38100" dir="2700000" algn="tl">
                    <a:srgbClr val="000000"/>
                  </a:outerShdw>
                </a:effectLst>
                <a:sym typeface="Marlett" pitchFamily="2" charset="2"/>
              </a:rPr>
              <a:t>Tanımı:</a:t>
            </a:r>
            <a:endParaRPr lang="tr-TR" sz="3200" b="1" u="sng" dirty="0" smtClean="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sym typeface="Marlett" pitchFamily="2" charset="2"/>
            </a:endParaRPr>
          </a:p>
          <a:p>
            <a:pPr>
              <a:spcAft>
                <a:spcPts val="1200"/>
              </a:spcAft>
              <a:buFont typeface="Wingdings" pitchFamily="2" charset="2"/>
              <a:buChar char="Ø"/>
              <a:defRPr/>
            </a:pPr>
            <a:r>
              <a:rPr lang="tr-TR" sz="3200" dirty="0" smtClean="0">
                <a:sym typeface="Marlett" pitchFamily="2" charset="2"/>
              </a:rPr>
              <a:t> 2 tip ergin bireyi var; </a:t>
            </a:r>
          </a:p>
          <a:p>
            <a:pPr>
              <a:spcAft>
                <a:spcPts val="1200"/>
              </a:spcAft>
              <a:buFont typeface="Wingdings" pitchFamily="2" charset="2"/>
              <a:buChar char="Ø"/>
              <a:defRPr/>
            </a:pPr>
            <a:r>
              <a:rPr lang="tr-TR" sz="3200" dirty="0" smtClean="0"/>
              <a:t> Kışlık ergin ve yazlık ergin</a:t>
            </a:r>
          </a:p>
          <a:p>
            <a:pPr>
              <a:spcAft>
                <a:spcPts val="1200"/>
              </a:spcAft>
              <a:buFont typeface="Wingdings" pitchFamily="2" charset="2"/>
              <a:buChar char="Ø"/>
              <a:defRPr/>
            </a:pPr>
            <a:r>
              <a:rPr lang="tr-TR" sz="3200" dirty="0" smtClean="0">
                <a:sym typeface="Marlett" pitchFamily="2" charset="2"/>
              </a:rPr>
              <a:t> </a:t>
            </a:r>
            <a:r>
              <a:rPr lang="tr-TR" sz="3200" dirty="0" smtClean="0"/>
              <a:t>Kışlık erginler </a:t>
            </a:r>
            <a:r>
              <a:rPr lang="tr-TR" sz="3200" dirty="0" smtClean="0">
                <a:sym typeface="Marlett" pitchFamily="2" charset="2"/>
              </a:rPr>
              <a:t>esmer </a:t>
            </a:r>
            <a:r>
              <a:rPr lang="tr-TR" sz="3200" dirty="0" smtClean="0"/>
              <a:t>kızıl </a:t>
            </a:r>
            <a:r>
              <a:rPr lang="tr-TR" sz="3200" dirty="0" err="1" smtClean="0"/>
              <a:t>kahverenkli</a:t>
            </a:r>
            <a:r>
              <a:rPr lang="tr-TR" sz="3200" dirty="0" smtClean="0">
                <a:sym typeface="Marlett" pitchFamily="2" charset="2"/>
              </a:rPr>
              <a:t>,</a:t>
            </a:r>
          </a:p>
          <a:p>
            <a:pPr>
              <a:spcAft>
                <a:spcPts val="1200"/>
              </a:spcAft>
              <a:buFont typeface="Wingdings" pitchFamily="2" charset="2"/>
              <a:buChar char="Ø"/>
              <a:defRPr/>
            </a:pPr>
            <a:r>
              <a:rPr lang="tr-TR" sz="3200" dirty="0" smtClean="0">
                <a:sym typeface="Marlett" pitchFamily="2" charset="2"/>
              </a:rPr>
              <a:t> Y</a:t>
            </a:r>
            <a:r>
              <a:rPr lang="tr-TR" sz="3200" dirty="0" smtClean="0"/>
              <a:t>azlık erginler ise</a:t>
            </a:r>
            <a:r>
              <a:rPr lang="tr-TR" sz="3200" dirty="0" smtClean="0">
                <a:sym typeface="Marlett" pitchFamily="2" charset="2"/>
              </a:rPr>
              <a:t> </a:t>
            </a:r>
            <a:r>
              <a:rPr lang="tr-TR" sz="3200" dirty="0" smtClean="0"/>
              <a:t>açık </a:t>
            </a:r>
            <a:r>
              <a:rPr lang="tr-TR" sz="3200" dirty="0" err="1" smtClean="0">
                <a:sym typeface="Marlett" pitchFamily="2" charset="2"/>
              </a:rPr>
              <a:t>kahverenklidir</a:t>
            </a:r>
            <a:r>
              <a:rPr lang="tr-TR" sz="3200" dirty="0" smtClean="0">
                <a:sym typeface="Marlett" pitchFamily="2" charset="2"/>
              </a:rPr>
              <a:t>.</a:t>
            </a:r>
          </a:p>
          <a:p>
            <a:pPr>
              <a:spcAft>
                <a:spcPts val="1200"/>
              </a:spcAft>
              <a:buFont typeface="Wingdings" pitchFamily="2" charset="2"/>
              <a:buChar char="Ø"/>
              <a:defRPr/>
            </a:pPr>
            <a:r>
              <a:rPr lang="tr-TR" sz="3200" dirty="0" smtClean="0">
                <a:sym typeface="Marlett" pitchFamily="2" charset="2"/>
              </a:rPr>
              <a:t> Kanatlar saydam ve </a:t>
            </a:r>
            <a:r>
              <a:rPr lang="tr-TR" sz="3200" dirty="0" smtClean="0"/>
              <a:t>çatı gibi</a:t>
            </a:r>
            <a:r>
              <a:rPr lang="tr-TR" sz="3200" dirty="0" smtClean="0">
                <a:sym typeface="Marlett" pitchFamily="2" charset="2"/>
              </a:rPr>
              <a:t> durmaktadır.</a:t>
            </a:r>
            <a:endParaRPr lang="tr-TR" sz="3200"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Text Box 13"/>
          <p:cNvSpPr txBox="1">
            <a:spLocks noChangeArrowheads="1"/>
          </p:cNvSpPr>
          <p:nvPr/>
        </p:nvSpPr>
        <p:spPr bwMode="auto">
          <a:xfrm>
            <a:off x="642910" y="214290"/>
            <a:ext cx="7962928" cy="1077218"/>
          </a:xfrm>
          <a:prstGeom prst="rect">
            <a:avLst/>
          </a:prstGeom>
          <a:noFill/>
          <a:ln w="9525">
            <a:noFill/>
            <a:miter lim="800000"/>
            <a:headEnd/>
            <a:tailEnd/>
          </a:ln>
        </p:spPr>
        <p:txBody>
          <a:bodyPr wrap="square">
            <a:spAutoFit/>
          </a:bodyPr>
          <a:lstStyle/>
          <a:p>
            <a:pPr algn="l">
              <a:buFont typeface="Wingdings" pitchFamily="2" charset="2"/>
              <a:buChar char="Ø"/>
            </a:pPr>
            <a:r>
              <a:rPr lang="tr-TR" sz="3200" b="0" dirty="0" smtClean="0">
                <a:effectLst/>
              </a:rPr>
              <a:t> Paslı </a:t>
            </a:r>
            <a:r>
              <a:rPr lang="tr-TR" sz="3200" b="0" dirty="0">
                <a:effectLst/>
              </a:rPr>
              <a:t>görünümden dolayı </a:t>
            </a:r>
            <a:r>
              <a:rPr lang="tr-TR" sz="3200" b="0" dirty="0" smtClean="0">
                <a:effectLst/>
              </a:rPr>
              <a:t>pazar değeri </a:t>
            </a:r>
            <a:r>
              <a:rPr lang="tr-TR" sz="3200" b="0" dirty="0">
                <a:effectLst/>
              </a:rPr>
              <a:t>düşük meyveler oluşur.</a:t>
            </a:r>
          </a:p>
        </p:txBody>
      </p:sp>
      <p:sp>
        <p:nvSpPr>
          <p:cNvPr id="6160" name="Text Box 16"/>
          <p:cNvSpPr txBox="1">
            <a:spLocks noChangeArrowheads="1"/>
          </p:cNvSpPr>
          <p:nvPr/>
        </p:nvSpPr>
        <p:spPr bwMode="auto">
          <a:xfrm>
            <a:off x="5565215" y="2857496"/>
            <a:ext cx="3578785" cy="1569660"/>
          </a:xfrm>
          <a:prstGeom prst="rect">
            <a:avLst/>
          </a:prstGeom>
          <a:noFill/>
          <a:ln w="9525">
            <a:noFill/>
            <a:miter lim="800000"/>
            <a:headEnd/>
            <a:tailEnd/>
          </a:ln>
        </p:spPr>
        <p:txBody>
          <a:bodyPr wrap="square">
            <a:spAutoFit/>
          </a:bodyPr>
          <a:lstStyle/>
          <a:p>
            <a:pPr algn="l">
              <a:buFont typeface="Wingdings" pitchFamily="2" charset="2"/>
              <a:buChar char="Ø"/>
            </a:pPr>
            <a:r>
              <a:rPr lang="tr-TR" sz="3200" b="0" dirty="0" smtClean="0">
                <a:effectLst/>
              </a:rPr>
              <a:t> </a:t>
            </a:r>
            <a:r>
              <a:rPr lang="tr-TR" sz="3200" b="1" dirty="0" smtClean="0">
                <a:effectLst/>
              </a:rPr>
              <a:t>Sadece  armut çeşitlerinde    </a:t>
            </a:r>
            <a:r>
              <a:rPr lang="tr-TR" sz="3200" dirty="0">
                <a:effectLst/>
              </a:rPr>
              <a:t>zararlıdır. </a:t>
            </a:r>
          </a:p>
        </p:txBody>
      </p:sp>
      <p:pic>
        <p:nvPicPr>
          <p:cNvPr id="125953" name="Picture 1"/>
          <p:cNvPicPr>
            <a:picLocks noChangeAspect="1" noChangeArrowheads="1"/>
          </p:cNvPicPr>
          <p:nvPr/>
        </p:nvPicPr>
        <p:blipFill>
          <a:blip r:embed="rId2" cstate="print"/>
          <a:srcRect/>
          <a:stretch>
            <a:fillRect/>
          </a:stretch>
        </p:blipFill>
        <p:spPr bwMode="auto">
          <a:xfrm>
            <a:off x="0" y="2071678"/>
            <a:ext cx="5572132" cy="4786322"/>
          </a:xfrm>
          <a:prstGeom prst="rect">
            <a:avLst/>
          </a:prstGeom>
          <a:noFill/>
          <a:ln w="9525">
            <a:noFill/>
            <a:miter lim="800000"/>
            <a:headEnd/>
            <a:tailEnd/>
          </a:ln>
          <a:effectLst/>
        </p:spPr>
      </p:pic>
      <p:sp>
        <p:nvSpPr>
          <p:cNvPr id="6" name="5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6157"/>
                                        </p:tgtEl>
                                        <p:attrNameLst>
                                          <p:attrName>style.visibility</p:attrName>
                                        </p:attrNameLst>
                                      </p:cBhvr>
                                      <p:to>
                                        <p:strVal val="visible"/>
                                      </p:to>
                                    </p:set>
                                    <p:animEffect transition="in" filter="box(out)">
                                      <p:cBhvr>
                                        <p:cTn id="7" dur="500"/>
                                        <p:tgtEl>
                                          <p:spTgt spid="6157"/>
                                        </p:tgtEl>
                                      </p:cBhvr>
                                    </p:animEffect>
                                  </p:childTnLst>
                                </p:cTn>
                              </p:par>
                            </p:childTnLst>
                          </p:cTn>
                        </p:par>
                        <p:par>
                          <p:cTn id="8" fill="hold">
                            <p:stCondLst>
                              <p:cond delay="700"/>
                            </p:stCondLst>
                            <p:childTnLst>
                              <p:par>
                                <p:cTn id="9" presetID="4" presetClass="entr" presetSubtype="32" fill="hold" grpId="0" nodeType="afterEffect">
                                  <p:stCondLst>
                                    <p:cond delay="200"/>
                                  </p:stCondLst>
                                  <p:childTnLst>
                                    <p:set>
                                      <p:cBhvr>
                                        <p:cTn id="10" dur="1" fill="hold">
                                          <p:stCondLst>
                                            <p:cond delay="0"/>
                                          </p:stCondLst>
                                        </p:cTn>
                                        <p:tgtEl>
                                          <p:spTgt spid="6160"/>
                                        </p:tgtEl>
                                        <p:attrNameLst>
                                          <p:attrName>style.visibility</p:attrName>
                                        </p:attrNameLst>
                                      </p:cBhvr>
                                      <p:to>
                                        <p:strVal val="visible"/>
                                      </p:to>
                                    </p:set>
                                    <p:animEffect transition="in" filter="box(out)">
                                      <p:cBhvr>
                                        <p:cTn id="11" dur="500"/>
                                        <p:tgtEl>
                                          <p:spTgt spid="6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autoUpdateAnimBg="0"/>
      <p:bldP spid="6160"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85786" y="428604"/>
            <a:ext cx="7929618" cy="2554545"/>
          </a:xfrm>
          <a:prstGeom prst="rect">
            <a:avLst/>
          </a:prstGeom>
        </p:spPr>
        <p:txBody>
          <a:bodyPr wrap="square">
            <a:spAutoFit/>
          </a:bodyPr>
          <a:lstStyle/>
          <a:p>
            <a:pPr marL="342900" indent="-342900">
              <a:spcBef>
                <a:spcPct val="50000"/>
              </a:spcBef>
              <a:buFont typeface="Wingdings" pitchFamily="2" charset="2"/>
              <a:buChar char="Ø"/>
            </a:pPr>
            <a:r>
              <a:rPr lang="tr-TR" sz="3200" dirty="0" smtClean="0">
                <a:latin typeface="+mn-lt"/>
              </a:rPr>
              <a:t> Erginler, beslenmeleri sırasında ‘</a:t>
            </a:r>
            <a:r>
              <a:rPr lang="tr-TR" sz="3200" b="1" dirty="0" err="1" smtClean="0">
                <a:latin typeface="+mn-lt"/>
              </a:rPr>
              <a:t>Perry</a:t>
            </a:r>
            <a:r>
              <a:rPr lang="tr-TR" sz="3200" b="1" dirty="0" smtClean="0">
                <a:latin typeface="+mn-lt"/>
              </a:rPr>
              <a:t> </a:t>
            </a:r>
            <a:r>
              <a:rPr lang="tr-TR" sz="3200" b="1" dirty="0" err="1" smtClean="0">
                <a:latin typeface="+mn-lt"/>
              </a:rPr>
              <a:t>disease</a:t>
            </a:r>
            <a:r>
              <a:rPr lang="tr-TR" sz="3200" b="1" dirty="0" smtClean="0">
                <a:latin typeface="+mn-lt"/>
              </a:rPr>
              <a:t>: </a:t>
            </a:r>
            <a:r>
              <a:rPr lang="tr-TR" sz="3200" b="1" dirty="0" err="1" smtClean="0">
                <a:latin typeface="+mn-lt"/>
              </a:rPr>
              <a:t>Perry</a:t>
            </a:r>
            <a:r>
              <a:rPr lang="tr-TR" sz="3200" b="1" dirty="0" smtClean="0">
                <a:latin typeface="+mn-lt"/>
              </a:rPr>
              <a:t> hastalığı</a:t>
            </a:r>
            <a:r>
              <a:rPr lang="tr-TR" sz="3200" dirty="0" smtClean="0">
                <a:latin typeface="+mn-lt"/>
              </a:rPr>
              <a:t>’ ve ‘</a:t>
            </a:r>
            <a:r>
              <a:rPr lang="tr-TR" sz="3200" dirty="0" err="1" smtClean="0">
                <a:latin typeface="+mn-lt"/>
              </a:rPr>
              <a:t>P</a:t>
            </a:r>
            <a:r>
              <a:rPr lang="tr-TR" sz="3200" b="1" dirty="0" err="1" smtClean="0">
                <a:latin typeface="+mn-lt"/>
              </a:rPr>
              <a:t>ear</a:t>
            </a:r>
            <a:r>
              <a:rPr lang="tr-TR" sz="3200" b="1" dirty="0" smtClean="0">
                <a:latin typeface="+mn-lt"/>
              </a:rPr>
              <a:t> </a:t>
            </a:r>
            <a:r>
              <a:rPr lang="tr-TR" sz="3200" b="1" dirty="0" err="1" smtClean="0">
                <a:latin typeface="+mn-lt"/>
              </a:rPr>
              <a:t>decline</a:t>
            </a:r>
            <a:r>
              <a:rPr lang="tr-TR" sz="3200" b="1" dirty="0" smtClean="0">
                <a:latin typeface="+mn-lt"/>
              </a:rPr>
              <a:t>: Armut göçüren</a:t>
            </a:r>
            <a:r>
              <a:rPr lang="tr-TR" sz="3200" dirty="0" smtClean="0">
                <a:latin typeface="+mn-lt"/>
              </a:rPr>
              <a:t>’ gibi bazı hastalık etmenlerini bir ağaçtan diğerine bulaştırmaktadır.</a:t>
            </a:r>
            <a:endParaRPr lang="tr-TR" sz="3200" dirty="0">
              <a:latin typeface="+mn-lt"/>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ear decline"/>
          <p:cNvPicPr>
            <a:picLocks noChangeAspect="1" noChangeArrowheads="1"/>
          </p:cNvPicPr>
          <p:nvPr/>
        </p:nvPicPr>
        <p:blipFill>
          <a:blip r:embed="rId2" cstate="print"/>
          <a:srcRect/>
          <a:stretch>
            <a:fillRect/>
          </a:stretch>
        </p:blipFill>
        <p:spPr bwMode="auto">
          <a:xfrm>
            <a:off x="3357522" y="0"/>
            <a:ext cx="5786478" cy="6858000"/>
          </a:xfrm>
          <a:prstGeom prst="rect">
            <a:avLst/>
          </a:prstGeom>
          <a:noFill/>
        </p:spPr>
      </p:pic>
      <p:sp>
        <p:nvSpPr>
          <p:cNvPr id="3" name="2 Dikdörtgen"/>
          <p:cNvSpPr/>
          <p:nvPr/>
        </p:nvSpPr>
        <p:spPr>
          <a:xfrm>
            <a:off x="204022" y="970850"/>
            <a:ext cx="3071834" cy="3970318"/>
          </a:xfrm>
          <a:prstGeom prst="rect">
            <a:avLst/>
          </a:prstGeom>
        </p:spPr>
        <p:txBody>
          <a:bodyPr wrap="square">
            <a:spAutoFit/>
          </a:bodyPr>
          <a:lstStyle/>
          <a:p>
            <a:pPr>
              <a:buFont typeface="Wingdings" pitchFamily="2" charset="2"/>
              <a:buChar char="Ø"/>
            </a:pPr>
            <a:r>
              <a:rPr lang="tr-TR" sz="2800" dirty="0" smtClean="0"/>
              <a:t> </a:t>
            </a:r>
            <a:r>
              <a:rPr lang="tr-TR" sz="2800" b="1" dirty="0" smtClean="0"/>
              <a:t>Armut </a:t>
            </a:r>
            <a:r>
              <a:rPr lang="tr-TR" sz="2800" b="1" dirty="0" err="1" smtClean="0"/>
              <a:t>psillidi</a:t>
            </a:r>
            <a:r>
              <a:rPr lang="tr-TR" sz="2800" dirty="0" err="1" smtClean="0"/>
              <a:t>nin</a:t>
            </a:r>
            <a:r>
              <a:rPr lang="tr-TR" sz="2800" dirty="0" smtClean="0"/>
              <a:t> yaydığı bir </a:t>
            </a:r>
            <a:r>
              <a:rPr lang="en-US" sz="2800" b="1" dirty="0" err="1" smtClean="0"/>
              <a:t>phytoplasma</a:t>
            </a:r>
            <a:r>
              <a:rPr lang="tr-TR" sz="2800" dirty="0" smtClean="0"/>
              <a:t> tarafından oluşturulan ‘</a:t>
            </a:r>
            <a:r>
              <a:rPr lang="en-US" sz="2800" b="1" dirty="0" smtClean="0"/>
              <a:t>Pear decline</a:t>
            </a:r>
            <a:r>
              <a:rPr lang="tr-TR" sz="2800" b="1" dirty="0" smtClean="0"/>
              <a:t>’</a:t>
            </a:r>
            <a:r>
              <a:rPr lang="en-US" sz="2800" dirty="0" smtClean="0"/>
              <a:t> </a:t>
            </a:r>
            <a:r>
              <a:rPr lang="tr-TR" sz="2800" dirty="0" smtClean="0"/>
              <a:t>hastalığının ağaçta meydana getirdiği zarar.</a:t>
            </a:r>
            <a:endParaRPr lang="tr-TR" sz="2800" b="1"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2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p:cNvSpPr txBox="1">
            <a:spLocks noChangeArrowheads="1"/>
          </p:cNvSpPr>
          <p:nvPr/>
        </p:nvSpPr>
        <p:spPr bwMode="auto">
          <a:xfrm>
            <a:off x="0" y="4500570"/>
            <a:ext cx="8534400" cy="707886"/>
          </a:xfrm>
          <a:prstGeom prst="rect">
            <a:avLst/>
          </a:prstGeom>
          <a:noFill/>
          <a:ln w="9525">
            <a:noFill/>
            <a:miter lim="800000"/>
            <a:headEnd/>
            <a:tailEnd/>
          </a:ln>
          <a:effectLst/>
        </p:spPr>
        <p:txBody>
          <a:bodyPr>
            <a:spAutoFit/>
          </a:bodyPr>
          <a:lstStyle/>
          <a:p>
            <a:pPr>
              <a:spcBef>
                <a:spcPct val="50000"/>
              </a:spcBef>
              <a:defRPr/>
            </a:pPr>
            <a:r>
              <a:rPr lang="tr-TR" sz="4000" dirty="0">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        </a:t>
            </a:r>
            <a:r>
              <a:rPr lang="tr-TR" sz="3600" dirty="0">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rPr>
              <a:t>Kışlık ergin                 Yazlık ergin</a:t>
            </a:r>
          </a:p>
        </p:txBody>
      </p:sp>
      <p:pic>
        <p:nvPicPr>
          <p:cNvPr id="61442" name="Picture 2" descr="http://jenny.tfrec.wsu.edu/opm/opmimages/PP_f38.jpg"/>
          <p:cNvPicPr>
            <a:picLocks noChangeAspect="1" noChangeArrowheads="1"/>
          </p:cNvPicPr>
          <p:nvPr/>
        </p:nvPicPr>
        <p:blipFill>
          <a:blip r:embed="rId2" cstate="print">
            <a:lum bright="4000"/>
          </a:blip>
          <a:srcRect/>
          <a:stretch>
            <a:fillRect/>
          </a:stretch>
        </p:blipFill>
        <p:spPr bwMode="auto">
          <a:xfrm>
            <a:off x="0" y="642918"/>
            <a:ext cx="4762552" cy="3786214"/>
          </a:xfrm>
          <a:prstGeom prst="rect">
            <a:avLst/>
          </a:prstGeom>
          <a:noFill/>
        </p:spPr>
      </p:pic>
      <p:pic>
        <p:nvPicPr>
          <p:cNvPr id="61444" name="Picture 4" descr="http://jenny.tfrec.wsu.edu/opm/opmimages/PP_f16.jpg"/>
          <p:cNvPicPr>
            <a:picLocks noChangeAspect="1" noChangeArrowheads="1"/>
          </p:cNvPicPr>
          <p:nvPr/>
        </p:nvPicPr>
        <p:blipFill>
          <a:blip r:embed="rId3" cstate="print"/>
          <a:srcRect/>
          <a:stretch>
            <a:fillRect/>
          </a:stretch>
        </p:blipFill>
        <p:spPr bwMode="auto">
          <a:xfrm>
            <a:off x="4214810" y="642918"/>
            <a:ext cx="4929190" cy="378621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10246"/>
                                        </p:tgtEl>
                                        <p:attrNameLst>
                                          <p:attrName>style.visibility</p:attrName>
                                        </p:attrNameLst>
                                      </p:cBhvr>
                                      <p:to>
                                        <p:strVal val="visible"/>
                                      </p:to>
                                    </p:set>
                                    <p:animEffect transition="in" filter="box(out)">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7" name="6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857224" y="428604"/>
            <a:ext cx="7215238" cy="3816429"/>
          </a:xfrm>
          <a:prstGeom prst="rect">
            <a:avLst/>
          </a:prstGeom>
          <a:noFill/>
          <a:ln w="9525">
            <a:noFill/>
            <a:miter lim="800000"/>
            <a:headEnd/>
            <a:tailEnd/>
          </a:ln>
          <a:effectLst/>
        </p:spPr>
        <p:txBody>
          <a:bodyPr wrap="square">
            <a:spAutoFit/>
          </a:bodyPr>
          <a:lstStyle/>
          <a:p>
            <a:pPr>
              <a:spcAft>
                <a:spcPts val="2400"/>
              </a:spcAft>
              <a:defRPr/>
            </a:pPr>
            <a:r>
              <a:rPr lang="tr-TR" sz="3200" b="1" u="sng" dirty="0" smtClean="0">
                <a:solidFill>
                  <a:srgbClr val="FF0000"/>
                </a:solidFill>
                <a:effectLst>
                  <a:outerShdw blurRad="38100" dist="38100" dir="2700000" algn="tl">
                    <a:srgbClr val="000000"/>
                  </a:outerShdw>
                </a:effectLst>
                <a:sym typeface="Marlett" pitchFamily="2" charset="2"/>
              </a:rPr>
              <a:t>Mücadelesi:</a:t>
            </a:r>
            <a:endParaRPr lang="tr-TR" sz="3200" b="1" u="sng" dirty="0" smtClean="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sym typeface="Marlett" pitchFamily="2" charset="2"/>
            </a:endParaRPr>
          </a:p>
          <a:p>
            <a:pPr algn="l">
              <a:spcAft>
                <a:spcPts val="1800"/>
              </a:spcAft>
              <a:buFont typeface="Wingdings" pitchFamily="2" charset="2"/>
              <a:buChar char="Ø"/>
              <a:defRPr/>
            </a:pPr>
            <a:r>
              <a:rPr lang="tr-TR" sz="3200" dirty="0" smtClean="0">
                <a:sym typeface="Marlett" pitchFamily="2" charset="2"/>
              </a:rPr>
              <a:t> </a:t>
            </a:r>
            <a:r>
              <a:rPr lang="tr-TR" sz="3200" b="0" dirty="0" smtClean="0">
                <a:solidFill>
                  <a:srgbClr val="FF0000"/>
                </a:solidFill>
                <a:effectLst/>
                <a:sym typeface="Marlett" pitchFamily="2" charset="2"/>
              </a:rPr>
              <a:t>Kültürel </a:t>
            </a:r>
            <a:r>
              <a:rPr lang="tr-TR" sz="3200" b="0" dirty="0">
                <a:solidFill>
                  <a:srgbClr val="FF0000"/>
                </a:solidFill>
                <a:effectLst/>
                <a:sym typeface="Marlett" pitchFamily="2" charset="2"/>
              </a:rPr>
              <a:t>i</a:t>
            </a:r>
            <a:r>
              <a:rPr lang="tr-TR" sz="3200" b="0" dirty="0">
                <a:solidFill>
                  <a:srgbClr val="FF0000"/>
                </a:solidFill>
                <a:effectLst/>
              </a:rPr>
              <a:t>ş</a:t>
            </a:r>
            <a:r>
              <a:rPr lang="tr-TR" sz="3200" b="0" dirty="0">
                <a:solidFill>
                  <a:srgbClr val="FF0000"/>
                </a:solidFill>
                <a:effectLst/>
                <a:sym typeface="Marlett" pitchFamily="2" charset="2"/>
              </a:rPr>
              <a:t>lem </a:t>
            </a:r>
            <a:r>
              <a:rPr lang="tr-TR" sz="3200" b="0" dirty="0">
                <a:effectLst/>
                <a:sym typeface="Marlett" pitchFamily="2" charset="2"/>
              </a:rPr>
              <a:t>olarak </a:t>
            </a:r>
            <a:r>
              <a:rPr lang="tr-TR" sz="3200" b="0" u="sng" dirty="0">
                <a:effectLst/>
                <a:sym typeface="Marlett" pitchFamily="2" charset="2"/>
              </a:rPr>
              <a:t>a</a:t>
            </a:r>
            <a:r>
              <a:rPr lang="tr-TR" sz="3200" b="0" u="sng" dirty="0">
                <a:effectLst/>
              </a:rPr>
              <a:t>şı</a:t>
            </a:r>
            <a:r>
              <a:rPr lang="tr-TR" sz="3200" b="0" u="sng" dirty="0">
                <a:effectLst/>
                <a:sym typeface="Marlett" pitchFamily="2" charset="2"/>
              </a:rPr>
              <a:t>r</a:t>
            </a:r>
            <a:r>
              <a:rPr lang="tr-TR" sz="3200" b="0" u="sng" dirty="0">
                <a:effectLst/>
              </a:rPr>
              <a:t>ı</a:t>
            </a:r>
            <a:r>
              <a:rPr lang="tr-TR" sz="3200" b="0" u="sng" dirty="0">
                <a:effectLst/>
                <a:sym typeface="Marlett" pitchFamily="2" charset="2"/>
              </a:rPr>
              <a:t> </a:t>
            </a:r>
            <a:r>
              <a:rPr lang="tr-TR" sz="3200" b="0" u="sng" dirty="0" smtClean="0">
                <a:effectLst/>
                <a:sym typeface="Marlett" pitchFamily="2" charset="2"/>
              </a:rPr>
              <a:t>azotlu gübrelemeden</a:t>
            </a:r>
            <a:r>
              <a:rPr lang="tr-TR" sz="3200" b="0" dirty="0" smtClean="0">
                <a:effectLst/>
                <a:sym typeface="Marlett" pitchFamily="2" charset="2"/>
              </a:rPr>
              <a:t> </a:t>
            </a:r>
            <a:r>
              <a:rPr lang="tr-TR" sz="3200" b="0" dirty="0">
                <a:effectLst/>
                <a:sym typeface="Marlett" pitchFamily="2" charset="2"/>
              </a:rPr>
              <a:t>kaç</a:t>
            </a:r>
            <a:r>
              <a:rPr lang="tr-TR" sz="3200" b="0" dirty="0">
                <a:effectLst/>
              </a:rPr>
              <a:t>ı</a:t>
            </a:r>
            <a:r>
              <a:rPr lang="tr-TR" sz="3200" b="0" dirty="0">
                <a:effectLst/>
                <a:sym typeface="Marlett" pitchFamily="2" charset="2"/>
              </a:rPr>
              <a:t>nmak</a:t>
            </a:r>
            <a:r>
              <a:rPr lang="tr-TR" sz="3200" b="0" dirty="0" smtClean="0">
                <a:effectLst/>
                <a:sym typeface="Marlett" pitchFamily="2" charset="2"/>
              </a:rPr>
              <a:t>,</a:t>
            </a:r>
          </a:p>
          <a:p>
            <a:pPr algn="l">
              <a:spcAft>
                <a:spcPts val="1800"/>
              </a:spcAft>
              <a:buFont typeface="Wingdings" pitchFamily="2" charset="2"/>
              <a:buChar char="Ø"/>
              <a:defRPr/>
            </a:pPr>
            <a:r>
              <a:rPr lang="tr-TR" sz="3200" dirty="0" smtClean="0">
                <a:sym typeface="Marlett" pitchFamily="2" charset="2"/>
              </a:rPr>
              <a:t> Ağaç içerisindeki gereksiz sürgün dalların budanıp yok edilmesi,</a:t>
            </a:r>
            <a:endParaRPr lang="tr-TR" sz="3200" b="0" dirty="0" smtClean="0">
              <a:effectLst/>
              <a:sym typeface="Marlett" pitchFamily="2" charset="2"/>
            </a:endParaRPr>
          </a:p>
          <a:p>
            <a:pPr algn="l">
              <a:buFont typeface="Wingdings" pitchFamily="2" charset="2"/>
              <a:buChar char="Ø"/>
              <a:defRPr/>
            </a:pPr>
            <a:r>
              <a:rPr lang="tr-TR" sz="3200" dirty="0" smtClean="0">
                <a:sym typeface="Marlett" pitchFamily="2" charset="2"/>
              </a:rPr>
              <a:t> Dayanıklı armut çeşitleri kullanmak,</a:t>
            </a:r>
            <a:endParaRPr lang="tr-TR" sz="3200" dirty="0">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sym typeface="Marlett"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22530"/>
                                        </p:tgtEl>
                                        <p:attrNameLst>
                                          <p:attrName>style.visibility</p:attrName>
                                        </p:attrNameLst>
                                      </p:cBhvr>
                                      <p:to>
                                        <p:strVal val="visible"/>
                                      </p:to>
                                    </p:set>
                                    <p:animEffect transition="in" filter="box(out)">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5 Dikdörtgen"/>
          <p:cNvSpPr/>
          <p:nvPr/>
        </p:nvSpPr>
        <p:spPr>
          <a:xfrm>
            <a:off x="0" y="6488668"/>
            <a:ext cx="2500330" cy="369332"/>
          </a:xfrm>
          <a:prstGeom prst="rect">
            <a:avLst/>
          </a:prstGeom>
          <a:solidFill>
            <a:srgbClr val="0000FF"/>
          </a:solidFill>
        </p:spPr>
        <p:txBody>
          <a:bodyPr wrap="square">
            <a:spAutoFit/>
          </a:bodyPr>
          <a:lstStyle/>
          <a:p>
            <a:r>
              <a:rPr lang="tr-TR" dirty="0" err="1" smtClean="0">
                <a:solidFill>
                  <a:schemeClr val="bg1"/>
                </a:solidFill>
                <a:sym typeface="Marlett" pitchFamily="2" charset="2"/>
              </a:rPr>
              <a:t>Photo</a:t>
            </a:r>
            <a:r>
              <a:rPr lang="tr-TR" dirty="0" smtClean="0">
                <a:solidFill>
                  <a:schemeClr val="bg1"/>
                </a:solidFill>
                <a:sym typeface="Marlett" pitchFamily="2" charset="2"/>
              </a:rPr>
              <a:t> </a:t>
            </a:r>
            <a:r>
              <a:rPr lang="tr-TR" dirty="0" err="1" smtClean="0">
                <a:solidFill>
                  <a:schemeClr val="bg1"/>
                </a:solidFill>
                <a:sym typeface="Marlett" pitchFamily="2" charset="2"/>
              </a:rPr>
              <a:t>by</a:t>
            </a:r>
            <a:r>
              <a:rPr lang="tr-TR" dirty="0" smtClean="0">
                <a:solidFill>
                  <a:schemeClr val="bg1"/>
                </a:solidFill>
                <a:sym typeface="Marlett" pitchFamily="2" charset="2"/>
              </a:rPr>
              <a:t> F. ERLER</a:t>
            </a:r>
            <a:endParaRPr lang="tr-TR" dirty="0">
              <a:solidFill>
                <a:schemeClr val="bg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28596" y="428604"/>
            <a:ext cx="8501122" cy="5216813"/>
          </a:xfrm>
          <a:prstGeom prst="rect">
            <a:avLst/>
          </a:prstGeom>
        </p:spPr>
        <p:txBody>
          <a:bodyPr wrap="square">
            <a:spAutoFit/>
          </a:bodyPr>
          <a:lstStyle/>
          <a:p>
            <a:pPr>
              <a:spcAft>
                <a:spcPts val="1800"/>
              </a:spcAft>
              <a:buFont typeface="Wingdings" pitchFamily="2" charset="2"/>
              <a:buChar char="Ø"/>
              <a:defRPr/>
            </a:pPr>
            <a:r>
              <a:rPr lang="tr-TR" sz="3200" dirty="0" smtClean="0">
                <a:sym typeface="Marlett" pitchFamily="2" charset="2"/>
              </a:rPr>
              <a:t> </a:t>
            </a:r>
            <a:r>
              <a:rPr lang="tr-TR" sz="3200" dirty="0" smtClean="0">
                <a:solidFill>
                  <a:srgbClr val="FF0000"/>
                </a:solidFill>
                <a:sym typeface="Marlett" pitchFamily="2" charset="2"/>
              </a:rPr>
              <a:t>Kimyasal mücadelesinde</a:t>
            </a:r>
            <a:r>
              <a:rPr lang="tr-TR" sz="3200" dirty="0" smtClean="0">
                <a:sym typeface="Marlett" pitchFamily="2" charset="2"/>
              </a:rPr>
              <a:t> </a:t>
            </a:r>
            <a:r>
              <a:rPr lang="tr-TR" sz="3200" dirty="0" smtClean="0"/>
              <a:t>Ş</a:t>
            </a:r>
            <a:r>
              <a:rPr lang="tr-TR" sz="3200" dirty="0" smtClean="0">
                <a:sym typeface="Marlett" pitchFamily="2" charset="2"/>
              </a:rPr>
              <a:t>ubat ay</a:t>
            </a:r>
            <a:r>
              <a:rPr lang="tr-TR" sz="3200" dirty="0" smtClean="0"/>
              <a:t>ı</a:t>
            </a:r>
            <a:r>
              <a:rPr lang="tr-TR" sz="3200" dirty="0" smtClean="0">
                <a:sym typeface="Marlett" pitchFamily="2" charset="2"/>
              </a:rPr>
              <a:t>nda yumurta b</a:t>
            </a:r>
            <a:r>
              <a:rPr lang="tr-TR" sz="3200" dirty="0" smtClean="0"/>
              <a:t>ı</a:t>
            </a:r>
            <a:r>
              <a:rPr lang="tr-TR" sz="3200" dirty="0" smtClean="0">
                <a:sym typeface="Marlett" pitchFamily="2" charset="2"/>
              </a:rPr>
              <a:t>rakmadan önce y</a:t>
            </a:r>
            <a:r>
              <a:rPr lang="tr-TR" sz="3200" dirty="0" smtClean="0"/>
              <a:t>ağlarla </a:t>
            </a:r>
            <a:r>
              <a:rPr lang="tr-TR" sz="3200" u="sng" dirty="0" smtClean="0"/>
              <a:t>kış mücadelesi</a:t>
            </a:r>
            <a:r>
              <a:rPr lang="tr-TR" sz="3200" dirty="0" smtClean="0"/>
              <a:t>,</a:t>
            </a:r>
          </a:p>
          <a:p>
            <a:pPr>
              <a:spcAft>
                <a:spcPts val="1800"/>
              </a:spcAft>
              <a:buFont typeface="Wingdings" pitchFamily="2" charset="2"/>
              <a:buChar char="Ø"/>
              <a:defRPr/>
            </a:pPr>
            <a:r>
              <a:rPr lang="tr-TR" sz="3200" dirty="0" smtClean="0"/>
              <a:t> İ</a:t>
            </a:r>
            <a:r>
              <a:rPr lang="tr-TR" sz="3200" dirty="0" smtClean="0">
                <a:sym typeface="Marlett" pitchFamily="2" charset="2"/>
              </a:rPr>
              <a:t>lkbaharda ve yaz</a:t>
            </a:r>
            <a:r>
              <a:rPr lang="tr-TR" sz="3200" dirty="0" smtClean="0"/>
              <a:t>ı</a:t>
            </a:r>
            <a:r>
              <a:rPr lang="tr-TR" sz="3200" dirty="0" smtClean="0">
                <a:sym typeface="Marlett" pitchFamily="2" charset="2"/>
              </a:rPr>
              <a:t>n, yeni ç</a:t>
            </a:r>
            <a:r>
              <a:rPr lang="tr-TR" sz="3200" dirty="0" smtClean="0"/>
              <a:t>ı</a:t>
            </a:r>
            <a:r>
              <a:rPr lang="tr-TR" sz="3200" dirty="0" smtClean="0">
                <a:sym typeface="Marlett" pitchFamily="2" charset="2"/>
              </a:rPr>
              <a:t>kan nimflere kar</a:t>
            </a:r>
            <a:r>
              <a:rPr lang="tr-TR" sz="3200" dirty="0" smtClean="0"/>
              <a:t>şı</a:t>
            </a:r>
            <a:r>
              <a:rPr lang="tr-TR" sz="3200" dirty="0" smtClean="0">
                <a:sym typeface="Marlett" pitchFamily="2" charset="2"/>
              </a:rPr>
              <a:t> insektisit uygulamas</a:t>
            </a:r>
            <a:r>
              <a:rPr lang="tr-TR" sz="3200" dirty="0" smtClean="0"/>
              <a:t>ı,</a:t>
            </a:r>
          </a:p>
          <a:p>
            <a:pPr>
              <a:spcAft>
                <a:spcPts val="1800"/>
              </a:spcAft>
              <a:buFont typeface="Wingdings" pitchFamily="2" charset="2"/>
              <a:buChar char="Ø"/>
              <a:defRPr/>
            </a:pPr>
            <a:r>
              <a:rPr lang="tr-TR" sz="3200" dirty="0" smtClean="0">
                <a:sym typeface="Marlett" pitchFamily="2" charset="2"/>
              </a:rPr>
              <a:t> İlaçlamalar </a:t>
            </a:r>
            <a:r>
              <a:rPr lang="tr-TR" sz="3200" u="sng" dirty="0" smtClean="0">
                <a:sym typeface="Marlett" pitchFamily="2" charset="2"/>
              </a:rPr>
              <a:t>genç nimflere kar</a:t>
            </a:r>
            <a:r>
              <a:rPr lang="tr-TR" sz="3200" u="sng" dirty="0" smtClean="0"/>
              <a:t>şı</a:t>
            </a:r>
            <a:r>
              <a:rPr lang="tr-TR" sz="3200" dirty="0" smtClean="0"/>
              <a:t> y</a:t>
            </a:r>
            <a:r>
              <a:rPr lang="tr-TR" sz="3200" dirty="0" smtClean="0">
                <a:sym typeface="Marlett" pitchFamily="2" charset="2"/>
              </a:rPr>
              <a:t>ap</a:t>
            </a:r>
            <a:r>
              <a:rPr lang="tr-TR" sz="3200" dirty="0" smtClean="0"/>
              <a:t>ı</a:t>
            </a:r>
            <a:r>
              <a:rPr lang="tr-TR" sz="3200" dirty="0" smtClean="0">
                <a:sym typeface="Marlett" pitchFamily="2" charset="2"/>
              </a:rPr>
              <a:t>lmal</a:t>
            </a:r>
            <a:r>
              <a:rPr lang="tr-TR" sz="3200" dirty="0" smtClean="0"/>
              <a:t>ıdır.</a:t>
            </a:r>
          </a:p>
          <a:p>
            <a:pPr>
              <a:spcAft>
                <a:spcPts val="1800"/>
              </a:spcAft>
              <a:buFont typeface="Wingdings" pitchFamily="2" charset="2"/>
              <a:buChar char="Ø"/>
              <a:defRPr/>
            </a:pPr>
            <a:r>
              <a:rPr lang="tr-TR" sz="3200" dirty="0" smtClean="0"/>
              <a:t> Ballı madde içerisindeki nimflere karşı yapılan kimyasal mücadeleden yeterli sonuç alınamamaktadır.</a:t>
            </a:r>
            <a:endParaRPr lang="tr-TR" sz="320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55576" y="1412776"/>
            <a:ext cx="7929618" cy="2785378"/>
          </a:xfrm>
          <a:prstGeom prst="rect">
            <a:avLst/>
          </a:prstGeom>
        </p:spPr>
        <p:txBody>
          <a:bodyPr wrap="square">
            <a:spAutoFit/>
          </a:bodyPr>
          <a:lstStyle/>
          <a:p>
            <a:pPr>
              <a:spcAft>
                <a:spcPts val="1800"/>
              </a:spcAft>
              <a:buFont typeface="Wingdings" pitchFamily="2" charset="2"/>
              <a:buChar char="Ø"/>
            </a:pPr>
            <a:r>
              <a:rPr lang="tr-TR" sz="3200" dirty="0" smtClean="0"/>
              <a:t> Ayrıca, bu zararlı ilaçlara çok çabuk </a:t>
            </a:r>
            <a:r>
              <a:rPr lang="tr-TR" sz="3200" b="1" dirty="0" smtClean="0"/>
              <a:t>direnç geliştirme</a:t>
            </a:r>
            <a:r>
              <a:rPr lang="tr-TR" sz="3200" dirty="0" smtClean="0"/>
              <a:t> kabiliyetine sahiptir.</a:t>
            </a:r>
          </a:p>
          <a:p>
            <a:pPr>
              <a:spcAft>
                <a:spcPts val="1200"/>
              </a:spcAft>
              <a:buFont typeface="Wingdings" pitchFamily="2" charset="2"/>
              <a:buChar char="Ø"/>
            </a:pPr>
            <a:r>
              <a:rPr lang="tr-TR" sz="3200" dirty="0" smtClean="0"/>
              <a:t> Bu yüzden, bu çalışmada kimyasal ilaçlara alternatif olabilecek ‘</a:t>
            </a:r>
            <a:r>
              <a:rPr lang="tr-TR" sz="3200" b="1" dirty="0" err="1" smtClean="0"/>
              <a:t>Diajan</a:t>
            </a:r>
            <a:r>
              <a:rPr lang="tr-TR" sz="3200" dirty="0" smtClean="0"/>
              <a:t>’ adlı ürün test edilmiştir.</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71472" y="285728"/>
            <a:ext cx="8215370" cy="5078313"/>
          </a:xfrm>
          <a:prstGeom prst="rect">
            <a:avLst/>
          </a:prstGeom>
        </p:spPr>
        <p:txBody>
          <a:bodyPr wrap="square">
            <a:spAutoFit/>
          </a:bodyPr>
          <a:lstStyle/>
          <a:p>
            <a:pPr algn="ctr">
              <a:spcBef>
                <a:spcPts val="0"/>
              </a:spcBef>
              <a:spcAft>
                <a:spcPts val="1800"/>
              </a:spcAft>
            </a:pPr>
            <a:r>
              <a:rPr lang="tr-TR" sz="3200" b="1" u="sng" dirty="0" smtClean="0">
                <a:solidFill>
                  <a:srgbClr val="0000FF"/>
                </a:solidFill>
                <a:effectLst>
                  <a:outerShdw blurRad="38100" dist="38100" dir="2700000" algn="tl">
                    <a:srgbClr val="FFFFFF"/>
                  </a:outerShdw>
                </a:effectLst>
              </a:rPr>
              <a:t>MATERYAL ve METOT</a:t>
            </a:r>
          </a:p>
          <a:p>
            <a:pPr algn="just">
              <a:spcBef>
                <a:spcPts val="0"/>
              </a:spcBef>
              <a:spcAft>
                <a:spcPts val="1800"/>
              </a:spcAft>
            </a:pPr>
            <a:endParaRPr lang="tr-TR" sz="800" b="1" u="sng" dirty="0" smtClean="0">
              <a:solidFill>
                <a:srgbClr val="0000FF"/>
              </a:solidFill>
              <a:effectLst>
                <a:outerShdw blurRad="38100" dist="38100" dir="2700000" algn="tl">
                  <a:srgbClr val="FFFFFF"/>
                </a:outerShdw>
              </a:effectLst>
            </a:endParaRPr>
          </a:p>
          <a:p>
            <a:pPr>
              <a:spcBef>
                <a:spcPts val="0"/>
              </a:spcBef>
              <a:spcAft>
                <a:spcPts val="1800"/>
              </a:spcAft>
            </a:pPr>
            <a:r>
              <a:rPr lang="tr-TR" sz="3200" b="1" u="sng" dirty="0" smtClean="0">
                <a:solidFill>
                  <a:srgbClr val="FF0000"/>
                </a:solidFill>
                <a:effectLst>
                  <a:outerShdw blurRad="38100" dist="38100" dir="2700000" algn="tl">
                    <a:srgbClr val="000000"/>
                  </a:outerShdw>
                </a:effectLst>
                <a:sym typeface="Marlett" pitchFamily="2" charset="2"/>
              </a:rPr>
              <a:t>Deneme yeri ve deseni:</a:t>
            </a:r>
            <a:endParaRPr lang="tr-TR" sz="3200" b="1" u="sng" dirty="0" smtClean="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sym typeface="Marlett" pitchFamily="2" charset="2"/>
            </a:endParaRPr>
          </a:p>
          <a:p>
            <a:pPr>
              <a:spcBef>
                <a:spcPts val="0"/>
              </a:spcBef>
              <a:spcAft>
                <a:spcPts val="1800"/>
              </a:spcAft>
              <a:buFont typeface="Wingdings" pitchFamily="2" charset="2"/>
              <a:buChar char="Ø"/>
            </a:pPr>
            <a:r>
              <a:rPr lang="tr-TR" sz="3200" dirty="0" smtClean="0"/>
              <a:t> Bu çalışma, 2019 yılında Şubat-Haziran aylarında Antalya İli Korkuteli ilçesi </a:t>
            </a:r>
            <a:r>
              <a:rPr lang="tr-TR" sz="3200" dirty="0" err="1" smtClean="0"/>
              <a:t>Yazır</a:t>
            </a:r>
            <a:r>
              <a:rPr lang="tr-TR" sz="3200" dirty="0" smtClean="0"/>
              <a:t> ve </a:t>
            </a:r>
            <a:r>
              <a:rPr lang="tr-TR" sz="3200" dirty="0" err="1" smtClean="0"/>
              <a:t>Sülekler</a:t>
            </a:r>
            <a:r>
              <a:rPr lang="tr-TR" sz="3200" dirty="0" smtClean="0"/>
              <a:t> mahallelerindeki sırasıyla 1.2 ve 1 </a:t>
            </a:r>
            <a:r>
              <a:rPr lang="tr-TR" sz="3200" dirty="0" err="1" smtClean="0"/>
              <a:t>da’lık</a:t>
            </a:r>
            <a:r>
              <a:rPr lang="tr-TR" sz="3200" dirty="0" smtClean="0"/>
              <a:t> iki armut bahçesinde yürütülmüştür.</a:t>
            </a:r>
          </a:p>
          <a:p>
            <a:pPr>
              <a:spcBef>
                <a:spcPts val="0"/>
              </a:spcBef>
              <a:spcAft>
                <a:spcPts val="1800"/>
              </a:spcAft>
              <a:buFont typeface="Wingdings" pitchFamily="2" charset="2"/>
              <a:buChar char="Ø"/>
            </a:pPr>
            <a:r>
              <a:rPr lang="tr-TR" sz="3200" dirty="0" smtClean="0"/>
              <a:t> Çalışmanın yapıldığı bahçelerdeki ağaçlar 7-10 yaşlarında olup ‘</a:t>
            </a:r>
            <a:r>
              <a:rPr lang="tr-TR" sz="3200" dirty="0" err="1" smtClean="0"/>
              <a:t>Santamaria</a:t>
            </a:r>
            <a:r>
              <a:rPr lang="tr-TR" sz="3200" dirty="0" smtClean="0"/>
              <a:t>’ çeşididir.</a:t>
            </a:r>
            <a:endParaRPr lang="tr-TR" sz="3200"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C:\Users\PC\Desktop\Dia\IMG_4876.JPG"/>
          <p:cNvPicPr/>
          <p:nvPr/>
        </p:nvPicPr>
        <p:blipFill rotWithShape="1">
          <a:blip r:embed="rId2" cstate="print">
            <a:extLst>
              <a:ext uri="{28A0092B-C50C-407E-A947-70E740481C1C}">
                <a14:useLocalDpi xmlns:a14="http://schemas.microsoft.com/office/drawing/2010/main" xmlns="" val="0"/>
              </a:ext>
            </a:extLst>
          </a:blip>
          <a:srcRect r="16851"/>
          <a:stretch/>
        </p:blipFill>
        <p:spPr bwMode="auto">
          <a:xfrm>
            <a:off x="-36512" y="404664"/>
            <a:ext cx="4896544" cy="4464496"/>
          </a:xfrm>
          <a:prstGeom prst="rect">
            <a:avLst/>
          </a:prstGeom>
          <a:noFill/>
          <a:ln>
            <a:noFill/>
          </a:ln>
          <a:scene3d>
            <a:camera prst="orthographicFront">
              <a:rot lat="0" lon="0" rev="16200000"/>
            </a:camera>
            <a:lightRig rig="threePt" dir="t"/>
          </a:scene3d>
          <a:extLst>
            <a:ext uri="{53640926-AAD7-44D8-BBD7-CCE9431645EC}">
              <a14:shadowObscured xmlns:a14="http://schemas.microsoft.com/office/drawing/2010/main" xmlns=""/>
            </a:ext>
          </a:extLst>
        </p:spPr>
      </p:pic>
      <p:pic>
        <p:nvPicPr>
          <p:cNvPr id="3" name="2 Resim" descr="C:\Users\PC\Desktop\Dia\IMG_4878.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620688"/>
            <a:ext cx="4773950" cy="3960440"/>
          </a:xfrm>
          <a:prstGeom prst="rect">
            <a:avLst/>
          </a:prstGeom>
          <a:noFill/>
          <a:ln>
            <a:noFill/>
          </a:ln>
          <a:scene3d>
            <a:camera prst="orthographicFront">
              <a:rot lat="0" lon="0" rev="16200000"/>
            </a:camera>
            <a:lightRig rig="threePt" dir="t"/>
          </a:scene3d>
        </p:spPr>
      </p:pic>
      <p:sp>
        <p:nvSpPr>
          <p:cNvPr id="4" name="3 Dikdörtgen"/>
          <p:cNvSpPr/>
          <p:nvPr/>
        </p:nvSpPr>
        <p:spPr>
          <a:xfrm>
            <a:off x="611560" y="5445224"/>
            <a:ext cx="8136904" cy="707886"/>
          </a:xfrm>
          <a:prstGeom prst="rect">
            <a:avLst/>
          </a:prstGeom>
        </p:spPr>
        <p:txBody>
          <a:bodyPr wrap="square">
            <a:spAutoFit/>
          </a:bodyPr>
          <a:lstStyle/>
          <a:p>
            <a:r>
              <a:rPr lang="tr-TR" sz="2000" dirty="0" smtClean="0"/>
              <a:t>Kış sonunda çalışmanın başladığı armut bahçelerinden uygulama sonrası görüntüler.</a:t>
            </a:r>
            <a:endParaRPr lang="tr-TR" sz="20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332656"/>
            <a:ext cx="8352928" cy="5555367"/>
          </a:xfrm>
          <a:prstGeom prst="rect">
            <a:avLst/>
          </a:prstGeom>
        </p:spPr>
        <p:txBody>
          <a:bodyPr wrap="square">
            <a:spAutoFit/>
          </a:bodyPr>
          <a:lstStyle/>
          <a:p>
            <a:pPr>
              <a:spcAft>
                <a:spcPts val="600"/>
              </a:spcAft>
              <a:buFont typeface="Wingdings" pitchFamily="2" charset="2"/>
              <a:buChar char="Ø"/>
            </a:pPr>
            <a:r>
              <a:rPr lang="tr-TR" sz="3000" dirty="0" smtClean="0"/>
              <a:t> Çalışma, her iki bahçede de tesadüf parselleri deneme deneme desenine göre 3 tekerrürlü olarak yürütülmüştür.</a:t>
            </a:r>
          </a:p>
          <a:p>
            <a:pPr>
              <a:spcAft>
                <a:spcPts val="600"/>
              </a:spcAft>
              <a:buFont typeface="Wingdings" pitchFamily="2" charset="2"/>
              <a:buChar char="Ø"/>
            </a:pPr>
            <a:r>
              <a:rPr lang="tr-TR" sz="3000" dirty="0" smtClean="0"/>
              <a:t> </a:t>
            </a:r>
            <a:r>
              <a:rPr lang="tr-TR" sz="3000" b="1" dirty="0" smtClean="0"/>
              <a:t>Muameleler;</a:t>
            </a:r>
          </a:p>
          <a:p>
            <a:pPr marL="457200" indent="-457200">
              <a:spcAft>
                <a:spcPts val="600"/>
              </a:spcAft>
              <a:buFont typeface="Arial" panose="020B0604020202020204" pitchFamily="34" charset="0"/>
              <a:buChar char="•"/>
            </a:pPr>
            <a:r>
              <a:rPr lang="tr-TR" sz="3000" dirty="0" smtClean="0"/>
              <a:t> </a:t>
            </a:r>
            <a:r>
              <a:rPr lang="tr-TR" sz="3000" dirty="0" err="1" smtClean="0"/>
              <a:t>Diajan</a:t>
            </a:r>
            <a:r>
              <a:rPr lang="tr-TR" sz="3000" dirty="0" smtClean="0"/>
              <a:t> 1 kg/100 L su,</a:t>
            </a:r>
          </a:p>
          <a:p>
            <a:pPr marL="457200" indent="-457200">
              <a:spcAft>
                <a:spcPts val="600"/>
              </a:spcAft>
              <a:buFont typeface="Arial" panose="020B0604020202020204" pitchFamily="34" charset="0"/>
              <a:buChar char="•"/>
            </a:pPr>
            <a:r>
              <a:rPr lang="tr-TR" sz="3000" dirty="0" smtClean="0"/>
              <a:t> </a:t>
            </a:r>
            <a:r>
              <a:rPr lang="tr-TR" sz="3000" dirty="0" err="1" smtClean="0"/>
              <a:t>Diajan</a:t>
            </a:r>
            <a:r>
              <a:rPr lang="tr-TR" sz="3000" dirty="0" smtClean="0"/>
              <a:t> 2 kg/100 L su (sadece </a:t>
            </a:r>
            <a:r>
              <a:rPr lang="tr-TR" sz="3000" dirty="0" err="1" smtClean="0"/>
              <a:t>Yazır’daki</a:t>
            </a:r>
            <a:r>
              <a:rPr lang="tr-TR" sz="3000" dirty="0" smtClean="0"/>
              <a:t> bahçede test edilmiştir),</a:t>
            </a:r>
          </a:p>
          <a:p>
            <a:pPr marL="457200" indent="-457200">
              <a:spcAft>
                <a:spcPts val="600"/>
              </a:spcAft>
              <a:buFont typeface="Arial" panose="020B0604020202020204" pitchFamily="34" charset="0"/>
              <a:buChar char="•"/>
            </a:pPr>
            <a:r>
              <a:rPr lang="tr-TR" sz="3000" dirty="0" smtClean="0"/>
              <a:t> </a:t>
            </a:r>
            <a:r>
              <a:rPr lang="tr-TR" sz="3000" dirty="0" err="1" smtClean="0"/>
              <a:t>Diajan</a:t>
            </a:r>
            <a:r>
              <a:rPr lang="tr-TR" sz="3000" dirty="0" smtClean="0"/>
              <a:t> 3 kg/100 L su (sadece </a:t>
            </a:r>
            <a:r>
              <a:rPr lang="tr-TR" sz="3000" dirty="0" err="1" smtClean="0"/>
              <a:t>Sülekler’deki</a:t>
            </a:r>
            <a:r>
              <a:rPr lang="tr-TR" sz="3000" dirty="0" smtClean="0"/>
              <a:t> bahçede test edilmiştir), ve</a:t>
            </a:r>
          </a:p>
          <a:p>
            <a:pPr marL="457200" indent="-457200">
              <a:spcAft>
                <a:spcPts val="600"/>
              </a:spcAft>
              <a:buFont typeface="Arial" panose="020B0604020202020204" pitchFamily="34" charset="0"/>
              <a:buChar char="•"/>
            </a:pPr>
            <a:r>
              <a:rPr lang="tr-TR" sz="3000" dirty="0" smtClean="0"/>
              <a:t> </a:t>
            </a:r>
            <a:r>
              <a:rPr lang="tr-TR" sz="3000" dirty="0" err="1" smtClean="0"/>
              <a:t>Kotrol</a:t>
            </a:r>
            <a:r>
              <a:rPr lang="tr-TR" sz="3000" dirty="0" smtClean="0"/>
              <a:t> (yalnızca su muameleli) parsellerden oluşmuştur.</a:t>
            </a:r>
            <a:endParaRPr lang="tr-TR" sz="300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764704"/>
            <a:ext cx="8352928" cy="4555093"/>
          </a:xfrm>
          <a:prstGeom prst="rect">
            <a:avLst/>
          </a:prstGeom>
        </p:spPr>
        <p:txBody>
          <a:bodyPr wrap="square">
            <a:spAutoFit/>
          </a:bodyPr>
          <a:lstStyle/>
          <a:p>
            <a:pPr>
              <a:spcAft>
                <a:spcPts val="1200"/>
              </a:spcAft>
              <a:buFont typeface="Wingdings" pitchFamily="2" charset="2"/>
              <a:buChar char="Ø"/>
            </a:pPr>
            <a:r>
              <a:rPr lang="tr-TR" sz="3000" dirty="0" smtClean="0"/>
              <a:t> Her parsel 5 ağaçtan oluşmuştur.</a:t>
            </a:r>
          </a:p>
          <a:p>
            <a:pPr>
              <a:spcAft>
                <a:spcPts val="1200"/>
              </a:spcAft>
              <a:buFont typeface="Wingdings" pitchFamily="2" charset="2"/>
              <a:buChar char="Ø"/>
            </a:pPr>
            <a:r>
              <a:rPr lang="tr-TR" sz="3000" dirty="0" smtClean="0"/>
              <a:t> Muameleler parsellere, kendinden motorlu 600 L tank kapasitesine sahip </a:t>
            </a:r>
            <a:r>
              <a:rPr lang="tr-TR" sz="3000" dirty="0" err="1" smtClean="0"/>
              <a:t>atomizör</a:t>
            </a:r>
            <a:r>
              <a:rPr lang="tr-TR" sz="3000" dirty="0" smtClean="0"/>
              <a:t> ile 14 atmosfer basınç altında uygulanmıştır.</a:t>
            </a:r>
          </a:p>
          <a:p>
            <a:pPr>
              <a:buFont typeface="Wingdings" pitchFamily="2" charset="2"/>
              <a:buChar char="Ø"/>
            </a:pPr>
            <a:r>
              <a:rPr lang="tr-TR" sz="3000" dirty="0"/>
              <a:t> </a:t>
            </a:r>
            <a:r>
              <a:rPr lang="tr-TR" sz="3000" dirty="0" err="1"/>
              <a:t>Diajan’ın</a:t>
            </a:r>
            <a:r>
              <a:rPr lang="tr-TR" sz="3000" dirty="0"/>
              <a:t> hazırlanmasında, ürün önce 16 litrelik bir kovada su ile karıştırılarak bulamaç haline getirilmiş, sonra ilaçlama tankına su ile birlikte yavaş yavaş istenen dozda ilaçlı sıvı elde edilene kadar dökülmüştür</a:t>
            </a:r>
            <a:r>
              <a:rPr lang="tr-TR" sz="3000" dirty="0" smtClean="0"/>
              <a:t>.</a:t>
            </a:r>
            <a:endParaRPr lang="tr-TR" sz="3000" dirty="0"/>
          </a:p>
        </p:txBody>
      </p:sp>
    </p:spTree>
    <p:extLst>
      <p:ext uri="{BB962C8B-B14F-4D97-AF65-F5344CB8AC3E}">
        <p14:creationId xmlns:p14="http://schemas.microsoft.com/office/powerpoint/2010/main" xmlns="" val="67370955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55576" y="1196751"/>
            <a:ext cx="8104414" cy="3554819"/>
          </a:xfrm>
          <a:prstGeom prst="rect">
            <a:avLst/>
          </a:prstGeom>
        </p:spPr>
        <p:txBody>
          <a:bodyPr wrap="square">
            <a:spAutoFit/>
          </a:bodyPr>
          <a:lstStyle/>
          <a:p>
            <a:pPr>
              <a:spcAft>
                <a:spcPts val="1800"/>
              </a:spcAft>
              <a:buFont typeface="Wingdings" pitchFamily="2" charset="2"/>
              <a:buChar char="Ø"/>
            </a:pPr>
            <a:r>
              <a:rPr lang="tr-TR" sz="3000" dirty="0" smtClean="0"/>
              <a:t> Hazırlanan ilaçlı sıvı sabah saatlerinde rüzgarsız bir havada uygulanmıştır.</a:t>
            </a:r>
          </a:p>
          <a:p>
            <a:pPr>
              <a:spcAft>
                <a:spcPts val="1800"/>
              </a:spcAft>
              <a:buFont typeface="Wingdings" pitchFamily="2" charset="2"/>
              <a:buChar char="Ø"/>
            </a:pPr>
            <a:r>
              <a:rPr lang="tr-TR" sz="3000" dirty="0" smtClean="0"/>
              <a:t> Uygulamalar kışı geçiren ergin dişilerin henüz yumurta bırakmadıkları bir dönemde yapılmış, bu dönem dişilerin abdomenleri kontrol edilerek yumurta olgunluğu takip edilerek yapılmıştır.</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571472" y="428604"/>
            <a:ext cx="8143932" cy="5370701"/>
          </a:xfrm>
          <a:prstGeom prst="rect">
            <a:avLst/>
          </a:prstGeom>
          <a:noFill/>
          <a:ln w="9525">
            <a:noFill/>
            <a:miter lim="800000"/>
            <a:headEnd/>
            <a:tailEnd/>
          </a:ln>
          <a:effectLst/>
        </p:spPr>
        <p:txBody>
          <a:bodyPr wrap="square">
            <a:spAutoFit/>
          </a:bodyPr>
          <a:lstStyle/>
          <a:p>
            <a:pPr algn="l">
              <a:spcAft>
                <a:spcPts val="1800"/>
              </a:spcAft>
              <a:defRPr/>
            </a:pPr>
            <a:r>
              <a:rPr lang="tr-TR" sz="3200" b="1" u="sng" dirty="0">
                <a:solidFill>
                  <a:srgbClr val="FF0000"/>
                </a:solidFill>
                <a:effectLst>
                  <a:outerShdw blurRad="38100" dist="38100" dir="2700000" algn="tl">
                    <a:srgbClr val="000000"/>
                  </a:outerShdw>
                </a:effectLst>
                <a:sym typeface="Marlett" pitchFamily="2" charset="2"/>
              </a:rPr>
              <a:t>Biyolojisi:</a:t>
            </a:r>
            <a:endParaRPr lang="tr-TR" sz="3200" b="1" u="sng" dirty="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sym typeface="Marlett" pitchFamily="2" charset="2"/>
            </a:endParaRPr>
          </a:p>
          <a:p>
            <a:pPr algn="l">
              <a:buFont typeface="Wingdings" pitchFamily="2" charset="2"/>
              <a:buChar char="Ø"/>
              <a:defRPr/>
            </a:pPr>
            <a:r>
              <a:rPr lang="tr-TR" sz="3200" dirty="0" smtClean="0">
                <a:latin typeface="+mn-lt"/>
                <a:sym typeface="Marlett" pitchFamily="2" charset="2"/>
              </a:rPr>
              <a:t> </a:t>
            </a:r>
            <a:r>
              <a:rPr lang="tr-TR" sz="3200" b="0" dirty="0" smtClean="0">
                <a:effectLst/>
                <a:latin typeface="+mn-lt"/>
              </a:rPr>
              <a:t>Kışı </a:t>
            </a:r>
            <a:r>
              <a:rPr lang="tr-TR" sz="3200" b="1" dirty="0">
                <a:effectLst/>
                <a:latin typeface="+mn-lt"/>
              </a:rPr>
              <a:t>ergin</a:t>
            </a:r>
            <a:r>
              <a:rPr lang="tr-TR" sz="3200" b="0" dirty="0">
                <a:effectLst/>
                <a:latin typeface="+mn-lt"/>
              </a:rPr>
              <a:t> halde korunaklı yerlerde </a:t>
            </a:r>
          </a:p>
          <a:p>
            <a:pPr algn="l">
              <a:spcAft>
                <a:spcPts val="1200"/>
              </a:spcAft>
              <a:defRPr/>
            </a:pPr>
            <a:r>
              <a:rPr lang="tr-TR" sz="3200" b="0" dirty="0">
                <a:effectLst/>
                <a:latin typeface="+mn-lt"/>
              </a:rPr>
              <a:t>    geçirir</a:t>
            </a:r>
            <a:r>
              <a:rPr lang="tr-TR" sz="3200" b="0" dirty="0" smtClean="0">
                <a:effectLst/>
                <a:latin typeface="+mn-lt"/>
              </a:rPr>
              <a:t>.</a:t>
            </a:r>
          </a:p>
          <a:p>
            <a:pPr algn="l">
              <a:spcAft>
                <a:spcPts val="1200"/>
              </a:spcAft>
              <a:buFont typeface="Wingdings" pitchFamily="2" charset="2"/>
              <a:buChar char="Ø"/>
              <a:defRPr/>
            </a:pPr>
            <a:r>
              <a:rPr lang="tr-TR" sz="3200" b="0" dirty="0" smtClean="0">
                <a:effectLst/>
                <a:latin typeface="+mn-lt"/>
                <a:sym typeface="Marlett" pitchFamily="2" charset="2"/>
              </a:rPr>
              <a:t> Ocak </a:t>
            </a:r>
            <a:r>
              <a:rPr lang="tr-TR" sz="3200" b="0" dirty="0">
                <a:effectLst/>
                <a:latin typeface="+mn-lt"/>
                <a:sym typeface="Marlett" pitchFamily="2" charset="2"/>
              </a:rPr>
              <a:t>sonu </a:t>
            </a:r>
            <a:r>
              <a:rPr lang="tr-TR" sz="3200" b="0" dirty="0">
                <a:effectLst/>
                <a:latin typeface="+mn-lt"/>
              </a:rPr>
              <a:t>Şubat </a:t>
            </a:r>
            <a:r>
              <a:rPr lang="tr-TR" sz="3200" b="0" dirty="0" smtClean="0">
                <a:effectLst/>
                <a:latin typeface="+mn-lt"/>
              </a:rPr>
              <a:t>başında</a:t>
            </a:r>
            <a:r>
              <a:rPr lang="tr-TR" sz="3200" b="0" dirty="0" smtClean="0">
                <a:effectLst/>
                <a:latin typeface="+mn-lt"/>
                <a:sym typeface="Marlett" pitchFamily="2" charset="2"/>
              </a:rPr>
              <a:t> çiftle</a:t>
            </a:r>
            <a:r>
              <a:rPr lang="tr-TR" sz="3200" b="0" dirty="0" smtClean="0">
                <a:effectLst/>
                <a:latin typeface="+mn-lt"/>
              </a:rPr>
              <a:t>ş</a:t>
            </a:r>
            <a:r>
              <a:rPr lang="tr-TR" sz="3200" b="0" dirty="0" smtClean="0">
                <a:effectLst/>
                <a:latin typeface="+mn-lt"/>
                <a:sym typeface="Marlett" pitchFamily="2" charset="2"/>
              </a:rPr>
              <a:t>ip yumurta </a:t>
            </a:r>
            <a:r>
              <a:rPr lang="tr-TR" sz="3200" b="0" dirty="0">
                <a:effectLst/>
                <a:latin typeface="+mn-lt"/>
                <a:sym typeface="Marlett" pitchFamily="2" charset="2"/>
              </a:rPr>
              <a:t>b</a:t>
            </a:r>
            <a:r>
              <a:rPr lang="tr-TR" sz="3200" b="0" dirty="0">
                <a:effectLst/>
                <a:latin typeface="+mn-lt"/>
              </a:rPr>
              <a:t>ırakır</a:t>
            </a:r>
            <a:r>
              <a:rPr lang="tr-TR" sz="3200" b="0" dirty="0" smtClean="0">
                <a:effectLst/>
                <a:latin typeface="+mn-lt"/>
              </a:rPr>
              <a:t>.</a:t>
            </a:r>
          </a:p>
          <a:p>
            <a:pPr algn="l">
              <a:spcAft>
                <a:spcPts val="1200"/>
              </a:spcAft>
              <a:buFont typeface="Wingdings" pitchFamily="2" charset="2"/>
              <a:buChar char="Ø"/>
              <a:defRPr/>
            </a:pPr>
            <a:r>
              <a:rPr lang="tr-TR" sz="3200" b="0" dirty="0" smtClean="0">
                <a:effectLst/>
                <a:latin typeface="+mn-lt"/>
                <a:sym typeface="Marlett" pitchFamily="2" charset="2"/>
              </a:rPr>
              <a:t> </a:t>
            </a:r>
            <a:r>
              <a:rPr lang="tr-TR" sz="3200" b="1" dirty="0" smtClean="0">
                <a:effectLst/>
                <a:latin typeface="+mn-lt"/>
                <a:sym typeface="Marlett" pitchFamily="2" charset="2"/>
              </a:rPr>
              <a:t>Yumurtas</a:t>
            </a:r>
            <a:r>
              <a:rPr lang="tr-TR" sz="3200" b="1" dirty="0" smtClean="0">
                <a:effectLst/>
                <a:latin typeface="+mn-lt"/>
              </a:rPr>
              <a:t>ı</a:t>
            </a:r>
            <a:r>
              <a:rPr lang="tr-TR" sz="3200" b="0" dirty="0" smtClean="0">
                <a:effectLst/>
                <a:latin typeface="+mn-lt"/>
                <a:sym typeface="Marlett" pitchFamily="2" charset="2"/>
              </a:rPr>
              <a:t> </a:t>
            </a:r>
            <a:r>
              <a:rPr lang="tr-TR" sz="3200" b="0" dirty="0" err="1">
                <a:effectLst/>
                <a:latin typeface="+mn-lt"/>
                <a:sym typeface="Marlett" pitchFamily="2" charset="2"/>
              </a:rPr>
              <a:t>elipsoid</a:t>
            </a:r>
            <a:r>
              <a:rPr lang="tr-TR" sz="3200" b="0" dirty="0">
                <a:effectLst/>
                <a:latin typeface="+mn-lt"/>
                <a:sym typeface="Marlett" pitchFamily="2" charset="2"/>
              </a:rPr>
              <a:t> </a:t>
            </a:r>
            <a:r>
              <a:rPr lang="tr-TR" sz="3200" b="0" dirty="0">
                <a:effectLst/>
                <a:latin typeface="+mn-lt"/>
              </a:rPr>
              <a:t>ş</a:t>
            </a:r>
            <a:r>
              <a:rPr lang="tr-TR" sz="3200" b="0" dirty="0">
                <a:effectLst/>
                <a:latin typeface="+mn-lt"/>
                <a:sym typeface="Marlett" pitchFamily="2" charset="2"/>
              </a:rPr>
              <a:t>ekilli </a:t>
            </a:r>
            <a:r>
              <a:rPr lang="tr-TR" sz="3200" b="0" dirty="0" smtClean="0">
                <a:effectLst/>
                <a:latin typeface="+mn-lt"/>
                <a:sym typeface="Marlett" pitchFamily="2" charset="2"/>
              </a:rPr>
              <a:t>olup, küçük </a:t>
            </a:r>
            <a:r>
              <a:rPr lang="tr-TR" sz="3200" b="0" dirty="0">
                <a:effectLst/>
                <a:latin typeface="+mn-lt"/>
                <a:sym typeface="Marlett" pitchFamily="2" charset="2"/>
              </a:rPr>
              <a:t>bir sapla bitki dokusuna </a:t>
            </a:r>
            <a:r>
              <a:rPr lang="tr-TR" sz="3200" b="0" dirty="0" smtClean="0">
                <a:effectLst/>
                <a:latin typeface="+mn-lt"/>
                <a:sym typeface="Marlett" pitchFamily="2" charset="2"/>
              </a:rPr>
              <a:t>ili</a:t>
            </a:r>
            <a:r>
              <a:rPr lang="tr-TR" sz="3200" b="0" dirty="0" smtClean="0">
                <a:effectLst/>
                <a:latin typeface="+mn-lt"/>
              </a:rPr>
              <a:t>ş</a:t>
            </a:r>
            <a:r>
              <a:rPr lang="tr-TR" sz="3200" b="0" dirty="0" smtClean="0">
                <a:effectLst/>
                <a:latin typeface="+mn-lt"/>
                <a:sym typeface="Marlett" pitchFamily="2" charset="2"/>
              </a:rPr>
              <a:t>tirilir.</a:t>
            </a:r>
          </a:p>
          <a:p>
            <a:pPr algn="l">
              <a:spcAft>
                <a:spcPts val="1200"/>
              </a:spcAft>
              <a:buFont typeface="Wingdings" pitchFamily="2" charset="2"/>
              <a:buChar char="Ø"/>
              <a:defRPr/>
            </a:pPr>
            <a:r>
              <a:rPr lang="tr-TR" sz="3200" b="0" dirty="0" smtClean="0">
                <a:effectLst/>
                <a:latin typeface="+mn-lt"/>
                <a:sym typeface="Marlett" pitchFamily="2" charset="2"/>
              </a:rPr>
              <a:t> Yumurta </a:t>
            </a:r>
            <a:r>
              <a:rPr lang="tr-TR" sz="3200" b="0" dirty="0">
                <a:effectLst/>
                <a:latin typeface="+mn-lt"/>
                <a:sym typeface="Marlett" pitchFamily="2" charset="2"/>
              </a:rPr>
              <a:t>ilk b</a:t>
            </a:r>
            <a:r>
              <a:rPr lang="tr-TR" sz="3200" b="0" dirty="0">
                <a:effectLst/>
                <a:latin typeface="+mn-lt"/>
              </a:rPr>
              <a:t>ı</a:t>
            </a:r>
            <a:r>
              <a:rPr lang="tr-TR" sz="3200" b="0" dirty="0">
                <a:effectLst/>
                <a:latin typeface="+mn-lt"/>
                <a:sym typeface="Marlett" pitchFamily="2" charset="2"/>
              </a:rPr>
              <a:t>rak</a:t>
            </a:r>
            <a:r>
              <a:rPr lang="tr-TR" sz="3200" b="0" dirty="0">
                <a:effectLst/>
                <a:latin typeface="+mn-lt"/>
              </a:rPr>
              <a:t>ı</a:t>
            </a:r>
            <a:r>
              <a:rPr lang="tr-TR" sz="3200" b="0" dirty="0">
                <a:effectLst/>
                <a:latin typeface="+mn-lt"/>
                <a:sym typeface="Marlett" pitchFamily="2" charset="2"/>
              </a:rPr>
              <a:t>ld</a:t>
            </a:r>
            <a:r>
              <a:rPr lang="tr-TR" sz="3200" b="0" dirty="0">
                <a:effectLst/>
                <a:latin typeface="+mn-lt"/>
              </a:rPr>
              <a:t>ığı</a:t>
            </a:r>
            <a:r>
              <a:rPr lang="tr-TR" sz="3200" b="0" dirty="0">
                <a:effectLst/>
                <a:latin typeface="+mn-lt"/>
                <a:sym typeface="Marlett" pitchFamily="2" charset="2"/>
              </a:rPr>
              <a:t>nda </a:t>
            </a:r>
            <a:r>
              <a:rPr lang="tr-TR" sz="3200" b="0" dirty="0" smtClean="0">
                <a:effectLst/>
                <a:latin typeface="+mn-lt"/>
                <a:sym typeface="Marlett" pitchFamily="2" charset="2"/>
              </a:rPr>
              <a:t>beyaz</a:t>
            </a:r>
            <a:r>
              <a:rPr lang="tr-TR" sz="3200" b="0" dirty="0" smtClean="0">
                <a:effectLst/>
                <a:latin typeface="+mn-lt"/>
              </a:rPr>
              <a:t>ı</a:t>
            </a:r>
            <a:r>
              <a:rPr lang="tr-TR" sz="3200" b="0" dirty="0" smtClean="0">
                <a:effectLst/>
                <a:latin typeface="+mn-lt"/>
                <a:sym typeface="Marlett" pitchFamily="2" charset="2"/>
              </a:rPr>
              <a:t>ms</a:t>
            </a:r>
            <a:r>
              <a:rPr lang="tr-TR" sz="3200" b="0" dirty="0" smtClean="0">
                <a:effectLst/>
                <a:latin typeface="+mn-lt"/>
              </a:rPr>
              <a:t>ı</a:t>
            </a:r>
            <a:r>
              <a:rPr lang="tr-TR" sz="3200" b="0" dirty="0" smtClean="0">
                <a:effectLst/>
                <a:latin typeface="+mn-lt"/>
                <a:sym typeface="Marlett" pitchFamily="2" charset="2"/>
              </a:rPr>
              <a:t> </a:t>
            </a:r>
            <a:r>
              <a:rPr lang="tr-TR" sz="3200" b="0" dirty="0">
                <a:effectLst/>
                <a:latin typeface="+mn-lt"/>
                <a:sym typeface="Marlett" pitchFamily="2" charset="2"/>
              </a:rPr>
              <a:t>krem, sonra sar</a:t>
            </a:r>
            <a:r>
              <a:rPr lang="tr-TR" sz="3200" b="0" dirty="0">
                <a:effectLst/>
                <a:latin typeface="+mn-lt"/>
              </a:rPr>
              <a:t>ı</a:t>
            </a:r>
            <a:r>
              <a:rPr lang="tr-TR" sz="3200" b="0" dirty="0">
                <a:effectLst/>
                <a:latin typeface="+mn-lt"/>
                <a:sym typeface="Marlett" pitchFamily="2" charset="2"/>
              </a:rPr>
              <a:t> renklidir.</a:t>
            </a:r>
            <a:r>
              <a:rPr lang="tr-TR" sz="3200" b="0" dirty="0">
                <a:effectLst/>
                <a:latin typeface="+mn-lt"/>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200"/>
                                  </p:stCondLst>
                                  <p:childTnLst>
                                    <p:set>
                                      <p:cBhvr>
                                        <p:cTn id="6" dur="1" fill="hold">
                                          <p:stCondLst>
                                            <p:cond delay="0"/>
                                          </p:stCondLst>
                                        </p:cTn>
                                        <p:tgtEl>
                                          <p:spTgt spid="11266"/>
                                        </p:tgtEl>
                                        <p:attrNameLst>
                                          <p:attrName>style.visibility</p:attrName>
                                        </p:attrNameLst>
                                      </p:cBhvr>
                                      <p:to>
                                        <p:strVal val="visible"/>
                                      </p:to>
                                    </p:set>
                                    <p:animEffect transition="in" filter="box(out)">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395536" y="184566"/>
            <a:ext cx="8352928"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Aft>
                <a:spcPts val="1200"/>
              </a:spcAft>
            </a:pPr>
            <a:r>
              <a:rPr lang="tr-TR" sz="32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Verilerin elde edilmesi ve analiz:</a:t>
            </a:r>
            <a:endParaRPr lang="tr-TR" sz="3200" b="1" u="sng" dirty="0" smtClean="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pitchFamily="34" charset="0"/>
              <a:cs typeface="Arial" pitchFamily="34" charset="0"/>
              <a:sym typeface="Marlett" pitchFamily="2" charset="2"/>
            </a:endParaRPr>
          </a:p>
          <a:p>
            <a:pPr marL="0" marR="0" lvl="0" indent="0" defTabSz="914400" rtl="0" eaLnBrk="1" fontAlgn="base" latinLnBrk="0" hangingPunct="1">
              <a:lnSpc>
                <a:spcPct val="100000"/>
              </a:lnSpc>
              <a:spcBef>
                <a:spcPct val="0"/>
              </a:spcBef>
              <a:spcAft>
                <a:spcPts val="1200"/>
              </a:spcAft>
              <a:buClrTx/>
              <a:buSzTx/>
              <a:buFont typeface="Wingdings" pitchFamily="2" charset="2"/>
              <a:buChar char="Ø"/>
              <a:tabLst/>
            </a:pPr>
            <a:r>
              <a:rPr kumimoji="0" lang="tr-TR" sz="3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Muamele etkinliklerinin belirlenmesi, uygulamadan sonra haftalık aralıklarla yapılan yumurta sayımlarıyla yapılmıştır.</a:t>
            </a:r>
          </a:p>
          <a:p>
            <a:pPr marL="0" marR="0" lvl="0" indent="0" defTabSz="914400" rtl="0" eaLnBrk="1" fontAlgn="base" latinLnBrk="0" hangingPunct="1">
              <a:lnSpc>
                <a:spcPct val="100000"/>
              </a:lnSpc>
              <a:spcBef>
                <a:spcPct val="0"/>
              </a:spcBef>
              <a:spcAft>
                <a:spcPts val="1200"/>
              </a:spcAft>
              <a:buClrTx/>
              <a:buSzTx/>
              <a:buFont typeface="Wingdings" pitchFamily="2" charset="2"/>
              <a:buChar char="Ø"/>
              <a:tabLst/>
            </a:pPr>
            <a:r>
              <a:rPr kumimoji="0" lang="tr-TR" sz="3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Yumurta sayımları için her parselden 3 ağacın 4 farklı yönündeki rastgele bir adet sürgün kontrol edilmiştir.</a:t>
            </a:r>
          </a:p>
          <a:p>
            <a:pPr marL="0" marR="0" lvl="0" indent="0" defTabSz="914400" rtl="0" eaLnBrk="1" fontAlgn="base" latinLnBrk="0" hangingPunct="1">
              <a:lnSpc>
                <a:spcPct val="100000"/>
              </a:lnSpc>
              <a:spcBef>
                <a:spcPct val="0"/>
              </a:spcBef>
              <a:spcAft>
                <a:spcPts val="1200"/>
              </a:spcAft>
              <a:buClrTx/>
              <a:buSzTx/>
              <a:buFont typeface="Wingdings" pitchFamily="2" charset="2"/>
              <a:buChar char="Ø"/>
              <a:tabLst/>
            </a:pPr>
            <a:r>
              <a:rPr kumimoji="0" lang="tr-TR" sz="3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Kontrollerde 10x büyütmeye sahip el lupu kullanılmıştır.</a:t>
            </a:r>
          </a:p>
          <a:p>
            <a:pPr marL="0" marR="0" lvl="0" indent="0" defTabSz="914400" rtl="0" eaLnBrk="1" fontAlgn="base" latinLnBrk="0" hangingPunct="1">
              <a:lnSpc>
                <a:spcPct val="100000"/>
              </a:lnSpc>
              <a:spcBef>
                <a:spcPct val="0"/>
              </a:spcBef>
              <a:spcAft>
                <a:spcPct val="0"/>
              </a:spcAft>
              <a:buClrTx/>
              <a:buSzTx/>
              <a:buFont typeface="Wingdings" pitchFamily="2" charset="2"/>
              <a:buChar char="Ø"/>
              <a:tabLst/>
            </a:pPr>
            <a:r>
              <a:rPr kumimoji="0" lang="tr-TR" sz="32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Sayımlara 4 hafta boyunca devam edilmiştir.</a:t>
            </a:r>
            <a:endParaRPr kumimoji="0" lang="tr-TR"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395536" y="296362"/>
            <a:ext cx="8352928"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spcAft>
                <a:spcPts val="1200"/>
              </a:spcAft>
              <a:buFont typeface="Wingdings" pitchFamily="2" charset="2"/>
              <a:buChar char="Ø"/>
            </a:pPr>
            <a:r>
              <a:rPr kumimoji="0" lang="tr-TR" sz="30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lang="tr-TR" sz="3000" dirty="0" smtClean="0"/>
              <a:t>Sayımlardan elde edilen veriler, her muamele için sürgün başına ortalama yumurta sayılarına dönüştürülmüş ve ANOVA paket programı kullanılarak </a:t>
            </a:r>
            <a:r>
              <a:rPr lang="tr-TR" sz="3000" dirty="0" err="1" smtClean="0"/>
              <a:t>Duncan</a:t>
            </a:r>
            <a:r>
              <a:rPr lang="tr-TR" sz="3000" dirty="0" smtClean="0"/>
              <a:t> Çoklu Karşılaştırma Testi ile muameleler arasındaki istatistiksel farklılıklar belirlenmiştir (</a:t>
            </a:r>
            <a:r>
              <a:rPr lang="tr-TR" sz="3000" i="1" dirty="0" smtClean="0"/>
              <a:t>P</a:t>
            </a:r>
            <a:r>
              <a:rPr lang="tr-TR" sz="3000" dirty="0" smtClean="0"/>
              <a:t>≤0.05).</a:t>
            </a:r>
          </a:p>
          <a:p>
            <a:pPr>
              <a:spcAft>
                <a:spcPts val="1200"/>
              </a:spcAft>
              <a:buFont typeface="Wingdings" pitchFamily="2" charset="2"/>
              <a:buChar char="Ø"/>
            </a:pPr>
            <a:r>
              <a:rPr lang="tr-TR" sz="3000" dirty="0" smtClean="0"/>
              <a:t> Her bir muamelenin armut </a:t>
            </a:r>
            <a:r>
              <a:rPr lang="tr-TR" sz="3000" dirty="0" err="1" smtClean="0"/>
              <a:t>psillidinin</a:t>
            </a:r>
            <a:r>
              <a:rPr lang="tr-TR" sz="3000" dirty="0" smtClean="0"/>
              <a:t> kışlık-form erginlerine yumurta caydırıcılık etkisi aşağıdaki formül yardımıyla hesaplanmıştır;</a:t>
            </a:r>
          </a:p>
          <a:p>
            <a:pPr>
              <a:spcAft>
                <a:spcPts val="1200"/>
              </a:spcAft>
            </a:pPr>
            <a:r>
              <a:rPr lang="tr-TR" sz="3000" dirty="0" smtClean="0">
                <a:solidFill>
                  <a:srgbClr val="0000FF"/>
                </a:solidFill>
              </a:rPr>
              <a:t>      </a:t>
            </a:r>
            <a:r>
              <a:rPr lang="tr-TR" sz="2400" dirty="0" err="1" smtClean="0">
                <a:solidFill>
                  <a:srgbClr val="0000FF"/>
                </a:solidFill>
              </a:rPr>
              <a:t>Oviposition</a:t>
            </a:r>
            <a:r>
              <a:rPr lang="tr-TR" sz="2400" dirty="0" smtClean="0">
                <a:solidFill>
                  <a:srgbClr val="0000FF"/>
                </a:solidFill>
              </a:rPr>
              <a:t> </a:t>
            </a:r>
            <a:r>
              <a:rPr lang="tr-TR" sz="2400" dirty="0" err="1" smtClean="0">
                <a:solidFill>
                  <a:srgbClr val="0000FF"/>
                </a:solidFill>
              </a:rPr>
              <a:t>deterrency</a:t>
            </a:r>
            <a:r>
              <a:rPr lang="tr-TR" sz="2400" dirty="0" smtClean="0">
                <a:solidFill>
                  <a:srgbClr val="0000FF"/>
                </a:solidFill>
              </a:rPr>
              <a:t>, </a:t>
            </a:r>
            <a:r>
              <a:rPr lang="tr-TR" sz="2400" b="1" i="1" dirty="0" smtClean="0">
                <a:solidFill>
                  <a:srgbClr val="0000FF"/>
                </a:solidFill>
              </a:rPr>
              <a:t>o.d.(%)=(B-A)/(A+B)x100</a:t>
            </a:r>
            <a:endParaRPr lang="tr-TR" sz="2400" dirty="0" smtClean="0">
              <a:solidFill>
                <a:srgbClr val="0000FF"/>
              </a:solidFill>
            </a:endParaRPr>
          </a:p>
          <a:p>
            <a:pPr>
              <a:buFont typeface="Wingdings" pitchFamily="2" charset="2"/>
              <a:buChar char="Ø"/>
            </a:pPr>
            <a:r>
              <a:rPr lang="tr-TR" sz="3000" dirty="0" smtClean="0"/>
              <a:t> Burada A: muamele parselindeki yumurta sayısı, B: kontrol parselindeki yumurta sayısıdır.</a:t>
            </a:r>
            <a:endParaRPr lang="tr-TR" sz="3000"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95536" y="124172"/>
            <a:ext cx="8463884" cy="6601807"/>
          </a:xfrm>
          <a:prstGeom prst="rect">
            <a:avLst/>
          </a:prstGeom>
        </p:spPr>
        <p:txBody>
          <a:bodyPr wrap="square">
            <a:spAutoFit/>
          </a:bodyPr>
          <a:lstStyle/>
          <a:p>
            <a:pPr algn="ctr">
              <a:spcBef>
                <a:spcPts val="0"/>
              </a:spcBef>
              <a:spcAft>
                <a:spcPts val="1800"/>
              </a:spcAft>
            </a:pPr>
            <a:r>
              <a:rPr lang="tr-TR" sz="3200" b="1" u="sng" dirty="0" smtClean="0">
                <a:solidFill>
                  <a:srgbClr val="0000FF"/>
                </a:solidFill>
                <a:effectLst>
                  <a:outerShdw blurRad="38100" dist="38100" dir="2700000" algn="tl">
                    <a:srgbClr val="FFFFFF"/>
                  </a:outerShdw>
                </a:effectLst>
              </a:rPr>
              <a:t>BULGULAR</a:t>
            </a:r>
          </a:p>
          <a:p>
            <a:pPr>
              <a:spcAft>
                <a:spcPts val="1800"/>
              </a:spcAft>
            </a:pP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Diajanın </a:t>
            </a: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Armut </a:t>
            </a:r>
            <a:r>
              <a:rPr lang="tr-TR" sz="2800" b="1" u="sng" dirty="0" err="1"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psillidinin</a:t>
            </a: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 kışlık-form erginlerine karşı yumurta bırakmayı engelleyici etkisi</a:t>
            </a: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a:t>
            </a:r>
            <a:endParaRPr lang="tr-TR" sz="2800" b="1" u="sng" dirty="0" smtClean="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pitchFamily="34" charset="0"/>
              <a:cs typeface="Arial" pitchFamily="34" charset="0"/>
              <a:sym typeface="Marlett" pitchFamily="2" charset="2"/>
            </a:endParaRPr>
          </a:p>
          <a:p>
            <a:pPr>
              <a:spcAft>
                <a:spcPts val="1800"/>
              </a:spcAft>
              <a:buFont typeface="Wingdings" panose="05000000000000000000" pitchFamily="2" charset="2"/>
              <a:buChar char="Ø"/>
            </a:pPr>
            <a:r>
              <a:rPr lang="tr-TR" sz="2800" dirty="0" smtClean="0"/>
              <a:t> </a:t>
            </a:r>
            <a:r>
              <a:rPr lang="tr-TR" sz="2900" dirty="0" smtClean="0"/>
              <a:t>Hem </a:t>
            </a:r>
            <a:r>
              <a:rPr lang="tr-TR" sz="2900" dirty="0" err="1"/>
              <a:t>Yazır</a:t>
            </a:r>
            <a:r>
              <a:rPr lang="tr-TR" sz="2900" dirty="0"/>
              <a:t> hem de </a:t>
            </a:r>
            <a:r>
              <a:rPr lang="tr-TR" sz="2900" dirty="0" err="1"/>
              <a:t>Sülekler</a:t>
            </a:r>
            <a:r>
              <a:rPr lang="tr-TR" sz="2900" dirty="0"/>
              <a:t> mahallesindeki iki armut bahçesinde Armut </a:t>
            </a:r>
            <a:r>
              <a:rPr lang="tr-TR" sz="2900" dirty="0" err="1"/>
              <a:t>psillidinin</a:t>
            </a:r>
            <a:r>
              <a:rPr lang="tr-TR" sz="2900" dirty="0"/>
              <a:t> kışlık-form erginlerinin yumurta bırakmadan hemen önce yapılan uygulamadan 4 hafta sonraya kadar yapılan yumurta sayımlarından elde edilen sonuçlar sürgün başına ortalama yumurta sayıları olarak </a:t>
            </a:r>
            <a:r>
              <a:rPr lang="tr-TR" sz="2900" dirty="0">
                <a:solidFill>
                  <a:srgbClr val="FF0000"/>
                </a:solidFill>
              </a:rPr>
              <a:t>Çizelge</a:t>
            </a:r>
            <a:r>
              <a:rPr lang="tr-TR" sz="2900" dirty="0"/>
              <a:t> </a:t>
            </a:r>
            <a:r>
              <a:rPr lang="tr-TR" sz="2900" dirty="0" smtClean="0"/>
              <a:t>ve </a:t>
            </a:r>
            <a:r>
              <a:rPr lang="tr-TR" sz="2900" dirty="0" smtClean="0">
                <a:solidFill>
                  <a:srgbClr val="FF0000"/>
                </a:solidFill>
              </a:rPr>
              <a:t>Grafik</a:t>
            </a:r>
            <a:r>
              <a:rPr lang="tr-TR" sz="2900" dirty="0" smtClean="0"/>
              <a:t> olarak </a:t>
            </a:r>
            <a:r>
              <a:rPr lang="tr-TR" sz="2900" dirty="0"/>
              <a:t>verilmiştir</a:t>
            </a:r>
            <a:r>
              <a:rPr lang="tr-TR" sz="2900" dirty="0" smtClean="0"/>
              <a:t>.</a:t>
            </a:r>
          </a:p>
          <a:p>
            <a:pPr>
              <a:spcAft>
                <a:spcPts val="1800"/>
              </a:spcAft>
              <a:buFont typeface="Wingdings" panose="05000000000000000000" pitchFamily="2" charset="2"/>
              <a:buChar char="Ø"/>
            </a:pPr>
            <a:r>
              <a:rPr lang="tr-TR" sz="2900" dirty="0" smtClean="0"/>
              <a:t> </a:t>
            </a:r>
            <a:r>
              <a:rPr lang="tr-TR" sz="2900" dirty="0" err="1" smtClean="0">
                <a:solidFill>
                  <a:srgbClr val="FF0000"/>
                </a:solidFill>
              </a:rPr>
              <a:t>Çizelge</a:t>
            </a:r>
            <a:r>
              <a:rPr lang="tr-TR" sz="2900" dirty="0" err="1" smtClean="0"/>
              <a:t>’de</a:t>
            </a:r>
            <a:r>
              <a:rPr lang="tr-TR" sz="2900" dirty="0" smtClean="0"/>
              <a:t> </a:t>
            </a:r>
            <a:r>
              <a:rPr lang="tr-TR" sz="2900" dirty="0"/>
              <a:t>ayrıca, her bir muamelenin yukarıdaki formül yardımıyla hesaplanan ‘</a:t>
            </a:r>
            <a:r>
              <a:rPr lang="tr-TR" sz="2900" i="1" dirty="0"/>
              <a:t>yumurta bırakmayı caydırıcı etkileri</a:t>
            </a:r>
            <a:r>
              <a:rPr lang="tr-TR" sz="2900" dirty="0"/>
              <a:t>’ de % olarak verilmiştir.</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8366"/>
          <a:stretch/>
        </p:blipFill>
        <p:spPr bwMode="auto">
          <a:xfrm>
            <a:off x="179512" y="1340768"/>
            <a:ext cx="8766720" cy="4032447"/>
          </a:xfrm>
          <a:prstGeom prst="rect">
            <a:avLst/>
          </a:prstGeom>
          <a:solidFill>
            <a:schemeClr val="bg1"/>
          </a:solidFill>
          <a:ln>
            <a:noFill/>
          </a:ln>
          <a:effectLst/>
        </p:spPr>
      </p:pic>
      <p:sp>
        <p:nvSpPr>
          <p:cNvPr id="3" name="Dikdörtgen 2"/>
          <p:cNvSpPr/>
          <p:nvPr/>
        </p:nvSpPr>
        <p:spPr>
          <a:xfrm>
            <a:off x="251520" y="260648"/>
            <a:ext cx="8694712" cy="923330"/>
          </a:xfrm>
          <a:prstGeom prst="rect">
            <a:avLst/>
          </a:prstGeom>
          <a:solidFill>
            <a:schemeClr val="bg1"/>
          </a:solidFill>
        </p:spPr>
        <p:txBody>
          <a:bodyPr wrap="square">
            <a:spAutoFit/>
          </a:bodyPr>
          <a:lstStyle/>
          <a:p>
            <a:r>
              <a:rPr lang="tr-TR" b="1" dirty="0" smtClean="0">
                <a:solidFill>
                  <a:srgbClr val="FF0000"/>
                </a:solidFill>
              </a:rPr>
              <a:t>Çizelge.</a:t>
            </a:r>
            <a:r>
              <a:rPr lang="tr-TR" dirty="0" smtClean="0"/>
              <a:t> </a:t>
            </a:r>
            <a:r>
              <a:rPr lang="tr-TR" dirty="0"/>
              <a:t>Korkuteli ilçesinde </a:t>
            </a:r>
            <a:r>
              <a:rPr lang="tr-TR" dirty="0" err="1"/>
              <a:t>Yazır</a:t>
            </a:r>
            <a:r>
              <a:rPr lang="tr-TR" dirty="0"/>
              <a:t> ve </a:t>
            </a:r>
            <a:r>
              <a:rPr lang="tr-TR" dirty="0" err="1"/>
              <a:t>Sülekler</a:t>
            </a:r>
            <a:r>
              <a:rPr lang="tr-TR" dirty="0"/>
              <a:t> mahallelerinde iki armut bahçesinde yapılan </a:t>
            </a:r>
            <a:r>
              <a:rPr lang="tr-TR" b="1" dirty="0" err="1"/>
              <a:t>Diajan</a:t>
            </a:r>
            <a:r>
              <a:rPr lang="tr-TR" dirty="0"/>
              <a:t> uygulamasının Armut </a:t>
            </a:r>
            <a:r>
              <a:rPr lang="tr-TR" dirty="0" err="1"/>
              <a:t>psillidi</a:t>
            </a:r>
            <a:r>
              <a:rPr lang="tr-TR" dirty="0"/>
              <a:t>, </a:t>
            </a:r>
            <a:r>
              <a:rPr lang="tr-TR" i="1" dirty="0" err="1"/>
              <a:t>Cacopsylla</a:t>
            </a:r>
            <a:r>
              <a:rPr lang="tr-TR" i="1" dirty="0"/>
              <a:t> </a:t>
            </a:r>
            <a:r>
              <a:rPr lang="tr-TR" i="1" dirty="0" err="1"/>
              <a:t>pyri</a:t>
            </a:r>
            <a:r>
              <a:rPr lang="tr-TR" dirty="0" err="1"/>
              <a:t>’nin</a:t>
            </a:r>
            <a:r>
              <a:rPr lang="tr-TR" dirty="0"/>
              <a:t> kışlık-form erginlerine karşı yumurta bırakmayı engelleyici etkisi</a:t>
            </a:r>
          </a:p>
        </p:txBody>
      </p:sp>
      <p:sp>
        <p:nvSpPr>
          <p:cNvPr id="4" name="Dikdörtgen 3"/>
          <p:cNvSpPr/>
          <p:nvPr/>
        </p:nvSpPr>
        <p:spPr>
          <a:xfrm>
            <a:off x="179512" y="5373216"/>
            <a:ext cx="8766720" cy="1231106"/>
          </a:xfrm>
          <a:prstGeom prst="rect">
            <a:avLst/>
          </a:prstGeom>
        </p:spPr>
        <p:txBody>
          <a:bodyPr wrap="square">
            <a:spAutoFit/>
          </a:bodyPr>
          <a:lstStyle/>
          <a:p>
            <a:pPr>
              <a:spcAft>
                <a:spcPts val="1200"/>
              </a:spcAft>
            </a:pPr>
            <a:r>
              <a:rPr lang="tr-TR" sz="1600" baseline="30000" dirty="0"/>
              <a:t>*</a:t>
            </a:r>
            <a:r>
              <a:rPr lang="tr-TR" sz="1600" dirty="0"/>
              <a:t>: Aynı satırda, aynı büyük harfi taşıyan ortalamalar arasında istatistiksel olarak bir fark yoktur (DMRT; </a:t>
            </a:r>
            <a:r>
              <a:rPr lang="tr-TR" sz="1600" i="1" dirty="0"/>
              <a:t>P</a:t>
            </a:r>
            <a:r>
              <a:rPr lang="tr-TR" sz="1600" dirty="0"/>
              <a:t> ≤ 0.05).</a:t>
            </a:r>
          </a:p>
          <a:p>
            <a:r>
              <a:rPr lang="tr-TR" sz="1600" baseline="30000" dirty="0"/>
              <a:t>**</a:t>
            </a:r>
            <a:r>
              <a:rPr lang="tr-TR" sz="1600" dirty="0"/>
              <a:t>: Aynı sütunda, aynı bitkisel kökenli preparat için, aynı küçük harfi taşıyan ortalamalar arasında istatistiksel olarak bir fark yoktur (DMRT; </a:t>
            </a:r>
            <a:r>
              <a:rPr lang="tr-TR" sz="1600" i="1" dirty="0"/>
              <a:t>P</a:t>
            </a:r>
            <a:r>
              <a:rPr lang="tr-TR" sz="1600" dirty="0"/>
              <a:t> ≤ 0.05).</a:t>
            </a:r>
          </a:p>
        </p:txBody>
      </p:sp>
    </p:spTree>
    <p:extLst>
      <p:ext uri="{BB962C8B-B14F-4D97-AF65-F5344CB8AC3E}">
        <p14:creationId xmlns:p14="http://schemas.microsoft.com/office/powerpoint/2010/main" xmlns="" val="423900231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34993" y="332656"/>
            <a:ext cx="8352928" cy="6001643"/>
          </a:xfrm>
          <a:prstGeom prst="rect">
            <a:avLst/>
          </a:prstGeom>
        </p:spPr>
        <p:txBody>
          <a:bodyPr wrap="square">
            <a:spAutoFit/>
          </a:bodyPr>
          <a:lstStyle/>
          <a:p>
            <a:pPr marL="285750" indent="-285750">
              <a:spcAft>
                <a:spcPts val="1200"/>
              </a:spcAft>
              <a:buFont typeface="Wingdings" panose="05000000000000000000" pitchFamily="2" charset="2"/>
              <a:buChar char="Ø"/>
            </a:pPr>
            <a:r>
              <a:rPr lang="tr-TR" sz="2800" dirty="0" smtClean="0"/>
              <a:t> ‘</a:t>
            </a:r>
            <a:r>
              <a:rPr lang="tr-TR" sz="2800" dirty="0" err="1"/>
              <a:t>Diajan</a:t>
            </a:r>
            <a:r>
              <a:rPr lang="tr-TR" sz="2800" dirty="0"/>
              <a:t>’ adlı preparatın her üç uygulama dozunda da su muameleli kontrol ile karşılaştırıldığında Armut </a:t>
            </a:r>
            <a:r>
              <a:rPr lang="tr-TR" sz="2800" dirty="0" err="1"/>
              <a:t>psillidinin</a:t>
            </a:r>
            <a:r>
              <a:rPr lang="tr-TR" sz="2800" dirty="0"/>
              <a:t> kışlık-form erginlerinin yumurta bırakmasını istatistiksel olarak önemli ölçüde engellediği görülmüştür (</a:t>
            </a:r>
            <a:r>
              <a:rPr lang="tr-TR" sz="2800" i="1" dirty="0"/>
              <a:t>P</a:t>
            </a:r>
            <a:r>
              <a:rPr lang="tr-TR" sz="2800" dirty="0"/>
              <a:t> ≤ 0.05</a:t>
            </a:r>
            <a:r>
              <a:rPr lang="tr-TR" sz="2800" dirty="0" smtClean="0"/>
              <a:t>).</a:t>
            </a:r>
          </a:p>
          <a:p>
            <a:pPr marL="285750" indent="-285750">
              <a:spcAft>
                <a:spcPts val="1200"/>
              </a:spcAft>
              <a:buFont typeface="Wingdings" panose="05000000000000000000" pitchFamily="2" charset="2"/>
              <a:buChar char="Ø"/>
            </a:pPr>
            <a:r>
              <a:rPr lang="tr-TR" sz="2800" dirty="0" smtClean="0"/>
              <a:t> ‘</a:t>
            </a:r>
            <a:r>
              <a:rPr lang="tr-TR" sz="2800" dirty="0" err="1"/>
              <a:t>Diajan</a:t>
            </a:r>
            <a:r>
              <a:rPr lang="tr-TR" sz="2800" dirty="0"/>
              <a:t>’ </a:t>
            </a:r>
            <a:r>
              <a:rPr lang="tr-TR" sz="2800" dirty="0" smtClean="0"/>
              <a:t>her </a:t>
            </a:r>
            <a:r>
              <a:rPr lang="tr-TR" sz="2800" dirty="0"/>
              <a:t>üç uygulama dozunda </a:t>
            </a:r>
            <a:r>
              <a:rPr lang="tr-TR" sz="2800" dirty="0" smtClean="0"/>
              <a:t>da ilk </a:t>
            </a:r>
            <a:r>
              <a:rPr lang="tr-TR" sz="2800" dirty="0"/>
              <a:t>hafta sayımlarında zararlının yumurta bırakmasını %100’lük bir caydırıcılıkla engellemiş ve zararlının hiçbir yumurtasına rastlanmamıştır</a:t>
            </a:r>
            <a:r>
              <a:rPr lang="tr-TR" sz="2800" dirty="0" smtClean="0"/>
              <a:t>.</a:t>
            </a:r>
          </a:p>
          <a:p>
            <a:pPr marL="285750" indent="-285750">
              <a:spcAft>
                <a:spcPts val="1200"/>
              </a:spcAft>
              <a:buFont typeface="Wingdings" panose="05000000000000000000" pitchFamily="2" charset="2"/>
              <a:buChar char="Ø"/>
            </a:pPr>
            <a:r>
              <a:rPr lang="tr-TR" sz="2800" dirty="0" smtClean="0"/>
              <a:t> İkinci </a:t>
            </a:r>
            <a:r>
              <a:rPr lang="tr-TR" sz="2800" dirty="0"/>
              <a:t>hafta sayımlarında </a:t>
            </a:r>
            <a:r>
              <a:rPr lang="tr-TR" sz="2800" dirty="0" err="1"/>
              <a:t>Diajan’ın</a:t>
            </a:r>
            <a:r>
              <a:rPr lang="tr-TR" sz="2800" dirty="0"/>
              <a:t> 1 kg/100 L su dozunda yumurtaya rastlanmış, ancak kontrol ile mukayese edildiğinde bu doz bile %92.2 oranında yumurta bırakmayı engelleyebilmiştir</a:t>
            </a:r>
            <a:r>
              <a:rPr lang="tr-TR" sz="2800" dirty="0" smtClean="0"/>
              <a:t>.</a:t>
            </a:r>
            <a:endParaRPr lang="tr-TR" sz="2800" dirty="0"/>
          </a:p>
        </p:txBody>
      </p:sp>
    </p:spTree>
    <p:extLst>
      <p:ext uri="{BB962C8B-B14F-4D97-AF65-F5344CB8AC3E}">
        <p14:creationId xmlns:p14="http://schemas.microsoft.com/office/powerpoint/2010/main" xmlns="" val="41155306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116632"/>
            <a:ext cx="8506804" cy="2831544"/>
          </a:xfrm>
          <a:prstGeom prst="rect">
            <a:avLst/>
          </a:prstGeom>
        </p:spPr>
        <p:txBody>
          <a:bodyPr wrap="square">
            <a:spAutoFit/>
          </a:bodyPr>
          <a:lstStyle/>
          <a:p>
            <a:pPr marL="285750" indent="-285750">
              <a:spcAft>
                <a:spcPts val="1200"/>
              </a:spcAft>
              <a:buFont typeface="Wingdings" panose="05000000000000000000" pitchFamily="2" charset="2"/>
              <a:buChar char="Ø"/>
            </a:pPr>
            <a:r>
              <a:rPr lang="tr-TR" sz="2400" dirty="0" err="1" smtClean="0"/>
              <a:t>Sülekler’deki</a:t>
            </a:r>
            <a:r>
              <a:rPr lang="tr-TR" sz="2400" dirty="0" smtClean="0"/>
              <a:t> </a:t>
            </a:r>
            <a:r>
              <a:rPr lang="tr-TR" sz="2400" dirty="0"/>
              <a:t>bahçede uygulanan </a:t>
            </a:r>
            <a:r>
              <a:rPr lang="tr-TR" sz="2400" dirty="0" err="1"/>
              <a:t>Diajan’ın</a:t>
            </a:r>
            <a:r>
              <a:rPr lang="tr-TR" sz="2400" dirty="0"/>
              <a:t> 3 kg/100 L su dozu uygulamadan 3 hafta sonra bile zararlının yumurtlamasını %100 engellemiş ve hiç yumurta bıraktırmamıştır</a:t>
            </a:r>
            <a:r>
              <a:rPr lang="tr-TR" sz="2400" dirty="0" smtClean="0"/>
              <a:t>.</a:t>
            </a:r>
          </a:p>
          <a:p>
            <a:pPr marL="285750" indent="-285750">
              <a:buFont typeface="Wingdings" panose="05000000000000000000" pitchFamily="2" charset="2"/>
              <a:buChar char="Ø"/>
            </a:pPr>
            <a:r>
              <a:rPr lang="tr-TR" sz="2400" dirty="0" smtClean="0"/>
              <a:t>Söz </a:t>
            </a:r>
            <a:r>
              <a:rPr lang="tr-TR" sz="2400" dirty="0"/>
              <a:t>konusu bu </a:t>
            </a:r>
            <a:r>
              <a:rPr lang="tr-TR" sz="2400" dirty="0" smtClean="0"/>
              <a:t>dozda, yumurtlama ancak </a:t>
            </a:r>
            <a:r>
              <a:rPr lang="tr-TR" sz="2400" dirty="0"/>
              <a:t>4 hafta sonra görülmüş ve kontrol ile karşılaştırıldığında zararlının yumurtlaması %99.4 oranında engellenebilmiştir.</a:t>
            </a:r>
          </a:p>
        </p:txBody>
      </p:sp>
      <p:graphicFrame>
        <p:nvGraphicFramePr>
          <p:cNvPr id="3" name="Grafik 2"/>
          <p:cNvGraphicFramePr/>
          <p:nvPr>
            <p:extLst>
              <p:ext uri="{D42A27DB-BD31-4B8C-83A1-F6EECF244321}">
                <p14:modId xmlns:p14="http://schemas.microsoft.com/office/powerpoint/2010/main" xmlns="" val="534038066"/>
              </p:ext>
            </p:extLst>
          </p:nvPr>
        </p:nvGraphicFramePr>
        <p:xfrm>
          <a:off x="2267744" y="3166308"/>
          <a:ext cx="6778612" cy="3514090"/>
        </p:xfrm>
        <a:graphic>
          <a:graphicData uri="http://schemas.openxmlformats.org/drawingml/2006/chart">
            <c:chart xmlns:c="http://schemas.openxmlformats.org/drawingml/2006/chart" xmlns:r="http://schemas.openxmlformats.org/officeDocument/2006/relationships" r:id="rId2"/>
          </a:graphicData>
        </a:graphic>
      </p:graphicFrame>
      <p:sp>
        <p:nvSpPr>
          <p:cNvPr id="4" name="Dikdörtgen 3"/>
          <p:cNvSpPr/>
          <p:nvPr/>
        </p:nvSpPr>
        <p:spPr>
          <a:xfrm>
            <a:off x="72008" y="3140968"/>
            <a:ext cx="2051720" cy="3539430"/>
          </a:xfrm>
          <a:prstGeom prst="rect">
            <a:avLst/>
          </a:prstGeom>
          <a:solidFill>
            <a:schemeClr val="bg1"/>
          </a:solidFill>
        </p:spPr>
        <p:txBody>
          <a:bodyPr wrap="square">
            <a:spAutoFit/>
          </a:bodyPr>
          <a:lstStyle/>
          <a:p>
            <a:r>
              <a:rPr lang="tr-TR" sz="1600" b="1" dirty="0" smtClean="0"/>
              <a:t>Grafik.</a:t>
            </a:r>
            <a:r>
              <a:rPr lang="tr-TR" sz="1600" dirty="0" smtClean="0"/>
              <a:t> </a:t>
            </a:r>
            <a:r>
              <a:rPr lang="tr-TR" sz="1600" dirty="0"/>
              <a:t>Korkuteli ilçesinde 3 farklı dozda yapılan </a:t>
            </a:r>
            <a:r>
              <a:rPr lang="tr-TR" sz="1600" b="1" dirty="0" err="1"/>
              <a:t>Diajan</a:t>
            </a:r>
            <a:r>
              <a:rPr lang="tr-TR" sz="1600" dirty="0"/>
              <a:t> uygulamasından sonra yapılan haftalık sayımlardan Armut </a:t>
            </a:r>
            <a:r>
              <a:rPr lang="tr-TR" sz="1600" dirty="0" err="1"/>
              <a:t>psillidi</a:t>
            </a:r>
            <a:r>
              <a:rPr lang="tr-TR" sz="1600" dirty="0"/>
              <a:t>, </a:t>
            </a:r>
            <a:r>
              <a:rPr lang="tr-TR" sz="1600" i="1" dirty="0" err="1"/>
              <a:t>Cacopsylla</a:t>
            </a:r>
            <a:r>
              <a:rPr lang="tr-TR" sz="1600" i="1" dirty="0"/>
              <a:t> </a:t>
            </a:r>
            <a:r>
              <a:rPr lang="tr-TR" sz="1600" i="1" dirty="0" err="1"/>
              <a:t>pyri</a:t>
            </a:r>
            <a:r>
              <a:rPr lang="tr-TR" sz="1600" dirty="0" err="1"/>
              <a:t>’nin</a:t>
            </a:r>
            <a:r>
              <a:rPr lang="tr-TR" sz="1600" dirty="0"/>
              <a:t> kışlık-form erginlerinin sürgün başına bıraktığı ortalama yumurta sayıları.</a:t>
            </a:r>
          </a:p>
        </p:txBody>
      </p:sp>
    </p:spTree>
    <p:extLst>
      <p:ext uri="{BB962C8B-B14F-4D97-AF65-F5344CB8AC3E}">
        <p14:creationId xmlns:p14="http://schemas.microsoft.com/office/powerpoint/2010/main" xmlns="" val="346498538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116632"/>
            <a:ext cx="8424936" cy="6586418"/>
          </a:xfrm>
          <a:prstGeom prst="rect">
            <a:avLst/>
          </a:prstGeom>
        </p:spPr>
        <p:txBody>
          <a:bodyPr wrap="square">
            <a:spAutoFit/>
          </a:bodyPr>
          <a:lstStyle/>
          <a:p>
            <a:pPr>
              <a:spcAft>
                <a:spcPts val="1800"/>
              </a:spcAft>
            </a:pP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Diajanın Armut </a:t>
            </a:r>
            <a:r>
              <a:rPr lang="tr-TR" sz="2800" b="1" u="sng" dirty="0" err="1"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psillidinin</a:t>
            </a: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 </a:t>
            </a: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yazlık döllerine karşı etkisi</a:t>
            </a: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a:t>
            </a:r>
            <a:endParaRPr lang="tr-TR" sz="2800" b="1" u="sng" dirty="0" smtClean="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pitchFamily="34" charset="0"/>
              <a:cs typeface="Arial" pitchFamily="34" charset="0"/>
              <a:sym typeface="Marlett" pitchFamily="2" charset="2"/>
            </a:endParaRPr>
          </a:p>
          <a:p>
            <a:pPr>
              <a:spcAft>
                <a:spcPts val="1800"/>
              </a:spcAft>
              <a:buFont typeface="Wingdings" panose="05000000000000000000" pitchFamily="2" charset="2"/>
              <a:buChar char="Ø"/>
            </a:pPr>
            <a:r>
              <a:rPr lang="tr-TR" sz="2800" dirty="0" smtClean="0"/>
              <a:t> </a:t>
            </a:r>
            <a:r>
              <a:rPr lang="tr-TR" sz="2800" dirty="0" smtClean="0"/>
              <a:t>Zararlının </a:t>
            </a:r>
            <a:r>
              <a:rPr lang="tr-TR" sz="2800" dirty="0"/>
              <a:t>ilkbahar ve yaz döllerine karşı yapılan uygulamalarda, </a:t>
            </a:r>
            <a:r>
              <a:rPr lang="tr-TR" sz="2800" dirty="0" err="1"/>
              <a:t>Diajan’ın</a:t>
            </a:r>
            <a:r>
              <a:rPr lang="tr-TR" sz="2800" dirty="0"/>
              <a:t> yazlık-form erginlerin yumurta bırakmasını önlemesinin yanı sıra </a:t>
            </a:r>
            <a:r>
              <a:rPr lang="tr-TR" sz="2800" dirty="0" err="1"/>
              <a:t>nimflere</a:t>
            </a:r>
            <a:r>
              <a:rPr lang="tr-TR" sz="2800" dirty="0"/>
              <a:t> karşı da öldürücü etkisi saptanmıştır</a:t>
            </a:r>
            <a:r>
              <a:rPr lang="tr-TR" sz="2800" dirty="0" smtClean="0"/>
              <a:t>.</a:t>
            </a:r>
          </a:p>
          <a:p>
            <a:pPr>
              <a:buFont typeface="Wingdings" panose="05000000000000000000" pitchFamily="2" charset="2"/>
              <a:buChar char="Ø"/>
            </a:pPr>
            <a:r>
              <a:rPr lang="tr-TR" sz="2800" dirty="0" smtClean="0"/>
              <a:t>Zira</a:t>
            </a:r>
            <a:r>
              <a:rPr lang="tr-TR" sz="2800" dirty="0"/>
              <a:t>, </a:t>
            </a:r>
            <a:r>
              <a:rPr lang="tr-TR" sz="2800" u="sng" dirty="0"/>
              <a:t>Haziran başına kadar zararlı ile mücadelede sadece kimyasal ilaç uygulaması yapılmış bir bahçede</a:t>
            </a:r>
            <a:r>
              <a:rPr lang="tr-TR" sz="2800" dirty="0"/>
              <a:t> 14 Haziran 2019 tarihinde ‘</a:t>
            </a:r>
            <a:r>
              <a:rPr lang="tr-TR" sz="2800" b="1" dirty="0"/>
              <a:t>şok uygulama</a:t>
            </a:r>
            <a:r>
              <a:rPr lang="tr-TR" sz="2800" dirty="0"/>
              <a:t>’ tabir ettiğimiz 5 kg/100 L su dozunda </a:t>
            </a:r>
            <a:r>
              <a:rPr lang="tr-TR" sz="2800" dirty="0" err="1"/>
              <a:t>Diajan</a:t>
            </a:r>
            <a:r>
              <a:rPr lang="tr-TR" sz="2800" dirty="0"/>
              <a:t> uygulaması yapılmış, 5 gün sonra yapılan kontrollerde ballı madde içerisinde </a:t>
            </a:r>
            <a:r>
              <a:rPr lang="tr-TR" sz="2800" dirty="0" smtClean="0"/>
              <a:t>bulunan </a:t>
            </a:r>
            <a:r>
              <a:rPr lang="tr-TR" sz="2800" dirty="0" err="1" smtClean="0"/>
              <a:t>nimflerin</a:t>
            </a:r>
            <a:r>
              <a:rPr lang="tr-TR" sz="2800" dirty="0" smtClean="0"/>
              <a:t> </a:t>
            </a:r>
            <a:r>
              <a:rPr lang="tr-TR" sz="2800" dirty="0"/>
              <a:t>hemen hemen </a:t>
            </a:r>
            <a:r>
              <a:rPr lang="tr-TR" sz="2800" dirty="0" smtClean="0"/>
              <a:t>tamamına yakınının </a:t>
            </a:r>
            <a:r>
              <a:rPr lang="tr-TR" sz="2800" dirty="0"/>
              <a:t>öldüğü tespit </a:t>
            </a:r>
            <a:r>
              <a:rPr lang="tr-TR" sz="2800" dirty="0" smtClean="0"/>
              <a:t>edilmiştir. </a:t>
            </a:r>
            <a:endParaRPr lang="tr-TR" sz="2800" dirty="0"/>
          </a:p>
        </p:txBody>
      </p:sp>
    </p:spTree>
    <p:extLst>
      <p:ext uri="{BB962C8B-B14F-4D97-AF65-F5344CB8AC3E}">
        <p14:creationId xmlns:p14="http://schemas.microsoft.com/office/powerpoint/2010/main" xmlns="" val="291744939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AutoShape 2" descr="blob:https://web.whatsapp.com/3ae32f84-a602-4ef3-a671-eba0b1df8a3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53604" name="AutoShape 4" descr="blob:https://web.whatsapp.com/3ae32f84-a602-4ef3-a671-eba0b1df8a3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3605" name="Picture 5" descr="C:\Users\erler\Desktop\index.jpg"/>
          <p:cNvPicPr>
            <a:picLocks noChangeAspect="1" noChangeArrowheads="1"/>
          </p:cNvPicPr>
          <p:nvPr/>
        </p:nvPicPr>
        <p:blipFill>
          <a:blip r:embed="rId2" cstate="print"/>
          <a:srcRect/>
          <a:stretch>
            <a:fillRect/>
          </a:stretch>
        </p:blipFill>
        <p:spPr bwMode="auto">
          <a:xfrm>
            <a:off x="3131840" y="0"/>
            <a:ext cx="6012160" cy="6858000"/>
          </a:xfrm>
          <a:prstGeom prst="rect">
            <a:avLst/>
          </a:prstGeom>
          <a:noFill/>
        </p:spPr>
      </p:pic>
      <p:sp>
        <p:nvSpPr>
          <p:cNvPr id="5" name="4 Dikdörtgen"/>
          <p:cNvSpPr/>
          <p:nvPr/>
        </p:nvSpPr>
        <p:spPr>
          <a:xfrm>
            <a:off x="251520" y="2852936"/>
            <a:ext cx="2664296" cy="1200329"/>
          </a:xfrm>
          <a:prstGeom prst="rect">
            <a:avLst/>
          </a:prstGeom>
        </p:spPr>
        <p:txBody>
          <a:bodyPr wrap="square">
            <a:spAutoFit/>
          </a:bodyPr>
          <a:lstStyle/>
          <a:p>
            <a:r>
              <a:rPr lang="tr-TR" dirty="0" smtClean="0"/>
              <a:t>‘</a:t>
            </a:r>
            <a:r>
              <a:rPr lang="tr-TR" b="1" dirty="0" smtClean="0"/>
              <a:t>şok uygulama</a:t>
            </a:r>
            <a:r>
              <a:rPr lang="tr-TR" dirty="0" smtClean="0"/>
              <a:t>’ tabir ettiğimiz 5 kg/100 L su dozunda </a:t>
            </a:r>
            <a:r>
              <a:rPr lang="tr-TR" dirty="0" err="1" smtClean="0"/>
              <a:t>Diajan</a:t>
            </a:r>
            <a:r>
              <a:rPr lang="tr-TR" dirty="0" smtClean="0"/>
              <a:t> uygulaması</a:t>
            </a:r>
            <a:endParaRPr lang="tr-TR" dirty="0"/>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2" cstate="print"/>
          <a:srcRect/>
          <a:stretch>
            <a:fillRect/>
          </a:stretch>
        </p:blipFill>
        <p:spPr bwMode="auto">
          <a:xfrm>
            <a:off x="3131839" y="0"/>
            <a:ext cx="6012161" cy="6858000"/>
          </a:xfrm>
          <a:prstGeom prst="rect">
            <a:avLst/>
          </a:prstGeom>
          <a:noFill/>
          <a:ln w="9525">
            <a:noFill/>
            <a:miter lim="800000"/>
            <a:headEnd/>
            <a:tailEnd/>
          </a:ln>
        </p:spPr>
      </p:pic>
      <p:sp>
        <p:nvSpPr>
          <p:cNvPr id="3" name="2 Dikdörtgen"/>
          <p:cNvSpPr/>
          <p:nvPr/>
        </p:nvSpPr>
        <p:spPr>
          <a:xfrm>
            <a:off x="251520" y="2852936"/>
            <a:ext cx="2664296" cy="1200329"/>
          </a:xfrm>
          <a:prstGeom prst="rect">
            <a:avLst/>
          </a:prstGeom>
        </p:spPr>
        <p:txBody>
          <a:bodyPr wrap="square">
            <a:spAutoFit/>
          </a:bodyPr>
          <a:lstStyle/>
          <a:p>
            <a:r>
              <a:rPr lang="tr-TR" dirty="0" smtClean="0"/>
              <a:t>‘</a:t>
            </a:r>
            <a:r>
              <a:rPr lang="tr-TR" b="1" dirty="0" smtClean="0"/>
              <a:t>şok uygulama</a:t>
            </a:r>
            <a:r>
              <a:rPr lang="tr-TR" dirty="0" smtClean="0"/>
              <a:t>’ tabir ettiğimiz 5 kg/100 L su dozunda </a:t>
            </a:r>
            <a:r>
              <a:rPr lang="tr-TR" dirty="0" err="1" smtClean="0"/>
              <a:t>Diajan</a:t>
            </a:r>
            <a:r>
              <a:rPr lang="tr-TR" dirty="0" smtClean="0"/>
              <a:t> uygulaması</a:t>
            </a:r>
            <a:endParaRPr lang="tr-TR" dirty="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erler\AppData\Local\Temp\SingleShot0010.jpg"/>
          <p:cNvPicPr/>
          <p:nvPr/>
        </p:nvPicPr>
        <p:blipFill>
          <a:blip r:embed="rId2" cstate="print"/>
          <a:srcRect l="16722" t="19565" r="4567"/>
          <a:stretch>
            <a:fillRect/>
          </a:stretch>
        </p:blipFill>
        <p:spPr bwMode="auto">
          <a:xfrm>
            <a:off x="0" y="0"/>
            <a:ext cx="9144000" cy="6858000"/>
          </a:xfrm>
          <a:prstGeom prst="rect">
            <a:avLst/>
          </a:prstGeom>
          <a:noFill/>
          <a:ln w="9525">
            <a:noFill/>
            <a:miter lim="800000"/>
            <a:headEnd/>
            <a:tailEnd/>
          </a:ln>
        </p:spPr>
      </p:pic>
      <p:pic>
        <p:nvPicPr>
          <p:cNvPr id="3" name="Resim 2" descr="C:\Users\erler\AppData\Local\Temp\SingleShot0011.jpg"/>
          <p:cNvPicPr/>
          <p:nvPr/>
        </p:nvPicPr>
        <p:blipFill>
          <a:blip r:embed="rId3" cstate="print"/>
          <a:srcRect l="19003" t="49130" r="39797" b="5217"/>
          <a:stretch>
            <a:fillRect/>
          </a:stretch>
        </p:blipFill>
        <p:spPr bwMode="auto">
          <a:xfrm>
            <a:off x="7135495" y="5188585"/>
            <a:ext cx="2008505" cy="1669415"/>
          </a:xfrm>
          <a:prstGeom prst="rect">
            <a:avLst/>
          </a:prstGeom>
          <a:noFill/>
          <a:ln w="9525">
            <a:noFill/>
            <a:miter lim="800000"/>
            <a:headEnd/>
            <a:tailEnd/>
          </a:ln>
        </p:spPr>
      </p:pic>
      <p:sp>
        <p:nvSpPr>
          <p:cNvPr id="4" name="Oval 3"/>
          <p:cNvSpPr/>
          <p:nvPr/>
        </p:nvSpPr>
        <p:spPr>
          <a:xfrm>
            <a:off x="2051720" y="3429000"/>
            <a:ext cx="2808312" cy="216024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val 4"/>
          <p:cNvSpPr/>
          <p:nvPr/>
        </p:nvSpPr>
        <p:spPr>
          <a:xfrm>
            <a:off x="6084168" y="332656"/>
            <a:ext cx="2808312" cy="216024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7297258" y="5334605"/>
            <a:ext cx="1684977" cy="137737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179512" y="980728"/>
            <a:ext cx="4536504" cy="309634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122585964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lum bright="42000" contrast="42000"/>
          </a:blip>
          <a:srcRect/>
          <a:stretch>
            <a:fillRect/>
          </a:stretch>
        </p:blipFill>
        <p:spPr bwMode="auto">
          <a:xfrm>
            <a:off x="0" y="0"/>
            <a:ext cx="4538133" cy="31242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lum bright="18000" contrast="12000"/>
          </a:blip>
          <a:srcRect/>
          <a:stretch>
            <a:fillRect/>
          </a:stretch>
        </p:blipFill>
        <p:spPr bwMode="auto">
          <a:xfrm>
            <a:off x="4605867" y="0"/>
            <a:ext cx="4538133" cy="3200400"/>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lum bright="18000" contrast="60000"/>
          </a:blip>
          <a:srcRect b="9095"/>
          <a:stretch>
            <a:fillRect/>
          </a:stretch>
        </p:blipFill>
        <p:spPr bwMode="auto">
          <a:xfrm>
            <a:off x="1" y="3200400"/>
            <a:ext cx="4572000" cy="3657600"/>
          </a:xfrm>
          <a:prstGeom prst="rect">
            <a:avLst/>
          </a:prstGeom>
          <a:noFill/>
          <a:ln w="9525">
            <a:noFill/>
            <a:miter lim="800000"/>
            <a:headEnd/>
            <a:tailEnd/>
          </a:ln>
        </p:spPr>
      </p:pic>
      <p:sp>
        <p:nvSpPr>
          <p:cNvPr id="14342" name="Text Box 6"/>
          <p:cNvSpPr txBox="1">
            <a:spLocks noChangeArrowheads="1"/>
          </p:cNvSpPr>
          <p:nvPr/>
        </p:nvSpPr>
        <p:spPr bwMode="auto">
          <a:xfrm>
            <a:off x="4648200" y="3657600"/>
            <a:ext cx="4191000" cy="369332"/>
          </a:xfrm>
          <a:prstGeom prst="rect">
            <a:avLst/>
          </a:prstGeom>
          <a:noFill/>
          <a:ln w="9525">
            <a:noFill/>
            <a:miter lim="800000"/>
            <a:headEnd/>
            <a:tailEnd/>
          </a:ln>
          <a:effectLst/>
        </p:spPr>
        <p:txBody>
          <a:bodyPr>
            <a:spAutoFit/>
          </a:bodyPr>
          <a:lstStyle/>
          <a:p>
            <a:pPr>
              <a:spcBef>
                <a:spcPct val="50000"/>
              </a:spcBef>
              <a:defRPr/>
            </a:pPr>
            <a:endParaRPr lang="tr-TR">
              <a:solidFill>
                <a:schemeClr val="accent2"/>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endParaRPr>
          </a:p>
        </p:txBody>
      </p:sp>
      <p:sp>
        <p:nvSpPr>
          <p:cNvPr id="14343" name="Text Box 7"/>
          <p:cNvSpPr txBox="1">
            <a:spLocks noChangeArrowheads="1"/>
          </p:cNvSpPr>
          <p:nvPr/>
        </p:nvSpPr>
        <p:spPr bwMode="auto">
          <a:xfrm>
            <a:off x="4857752" y="3581400"/>
            <a:ext cx="4286248" cy="2554545"/>
          </a:xfrm>
          <a:prstGeom prst="rect">
            <a:avLst/>
          </a:prstGeom>
          <a:noFill/>
          <a:ln w="9525">
            <a:noFill/>
            <a:miter lim="800000"/>
            <a:headEnd/>
            <a:tailEnd/>
          </a:ln>
        </p:spPr>
        <p:txBody>
          <a:bodyPr wrap="square">
            <a:spAutoFit/>
          </a:bodyPr>
          <a:lstStyle/>
          <a:p>
            <a:pPr>
              <a:buFont typeface="Wingdings" pitchFamily="2" charset="2"/>
              <a:buChar char="Ø"/>
            </a:pPr>
            <a:r>
              <a:rPr lang="tr-TR" sz="3200" b="0" dirty="0" smtClean="0">
                <a:effectLst/>
                <a:sym typeface="Marlett" pitchFamily="2" charset="2"/>
              </a:rPr>
              <a:t> Yapraksız dönemde, yumurtas</a:t>
            </a:r>
            <a:r>
              <a:rPr lang="tr-TR" sz="3200" b="0" dirty="0" smtClean="0">
                <a:effectLst/>
              </a:rPr>
              <a:t>ı</a:t>
            </a:r>
            <a:r>
              <a:rPr lang="tr-TR" sz="3200" b="0" dirty="0" smtClean="0">
                <a:effectLst/>
                <a:sym typeface="Marlett" pitchFamily="2" charset="2"/>
              </a:rPr>
              <a:t>n</a:t>
            </a:r>
            <a:r>
              <a:rPr lang="tr-TR" sz="3200" b="0" dirty="0" smtClean="0">
                <a:effectLst/>
              </a:rPr>
              <a:t>ı </a:t>
            </a:r>
            <a:r>
              <a:rPr lang="tr-TR" sz="3200" b="0" dirty="0" smtClean="0">
                <a:effectLst/>
                <a:sym typeface="Marlett" pitchFamily="2" charset="2"/>
              </a:rPr>
              <a:t>a</a:t>
            </a:r>
            <a:r>
              <a:rPr lang="tr-TR" sz="3200" b="0" dirty="0" smtClean="0">
                <a:effectLst/>
              </a:rPr>
              <a:t>ğ</a:t>
            </a:r>
            <a:r>
              <a:rPr lang="tr-TR" sz="3200" b="0" dirty="0" smtClean="0">
                <a:effectLst/>
                <a:sym typeface="Marlett" pitchFamily="2" charset="2"/>
              </a:rPr>
              <a:t>açlar</a:t>
            </a:r>
            <a:r>
              <a:rPr lang="tr-TR" sz="3200" b="0" dirty="0" smtClean="0">
                <a:effectLst/>
              </a:rPr>
              <a:t>ı</a:t>
            </a:r>
            <a:r>
              <a:rPr lang="tr-TR" sz="3200" b="0" dirty="0" smtClean="0">
                <a:effectLst/>
                <a:sym typeface="Marlett" pitchFamily="2" charset="2"/>
              </a:rPr>
              <a:t>n sürgün ve tomurcuklar</a:t>
            </a:r>
            <a:r>
              <a:rPr lang="tr-TR" sz="3200" b="0" dirty="0" smtClean="0">
                <a:effectLst/>
              </a:rPr>
              <a:t>ı</a:t>
            </a:r>
            <a:r>
              <a:rPr lang="tr-TR" sz="3200" b="0" dirty="0" smtClean="0">
                <a:effectLst/>
                <a:sym typeface="Marlett" pitchFamily="2" charset="2"/>
              </a:rPr>
              <a:t> etraf</a:t>
            </a:r>
            <a:r>
              <a:rPr lang="tr-TR" sz="3200" b="0" dirty="0" smtClean="0">
                <a:effectLst/>
              </a:rPr>
              <a:t>ı</a:t>
            </a:r>
            <a:r>
              <a:rPr lang="tr-TR" sz="3200" b="0" dirty="0" smtClean="0">
                <a:effectLst/>
                <a:sym typeface="Marlett" pitchFamily="2" charset="2"/>
              </a:rPr>
              <a:t>na </a:t>
            </a:r>
            <a:r>
              <a:rPr lang="tr-TR" sz="3200" b="0" dirty="0">
                <a:effectLst/>
                <a:sym typeface="Marlett" pitchFamily="2" charset="2"/>
              </a:rPr>
              <a:t>b</a:t>
            </a:r>
            <a:r>
              <a:rPr lang="tr-TR" sz="3200" b="0" dirty="0">
                <a:effectLst/>
              </a:rPr>
              <a:t>ı</a:t>
            </a:r>
            <a:r>
              <a:rPr lang="tr-TR" sz="3200" b="0" dirty="0">
                <a:effectLst/>
                <a:sym typeface="Marlett" pitchFamily="2" charset="2"/>
              </a:rPr>
              <a:t>rak</a:t>
            </a:r>
            <a:r>
              <a:rPr lang="tr-TR" sz="3200" b="0" dirty="0">
                <a:effectLst/>
              </a:rPr>
              <a:t>ı</a:t>
            </a:r>
            <a:r>
              <a:rPr lang="tr-TR" sz="3200" b="0" dirty="0">
                <a:effectLst/>
                <a:sym typeface="Marlett" pitchFamily="2" charset="2"/>
              </a:rPr>
              <a:t>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
                                  </p:stCondLst>
                                  <p:childTnLst>
                                    <p:set>
                                      <p:cBhvr>
                                        <p:cTn id="6" dur="1" fill="hold">
                                          <p:stCondLst>
                                            <p:cond delay="0"/>
                                          </p:stCondLst>
                                        </p:cTn>
                                        <p:tgtEl>
                                          <p:spTgt spid="14338"/>
                                        </p:tgtEl>
                                        <p:attrNameLst>
                                          <p:attrName>style.visibility</p:attrName>
                                        </p:attrNameLst>
                                      </p:cBhvr>
                                      <p:to>
                                        <p:strVal val="visible"/>
                                      </p:to>
                                    </p:set>
                                    <p:animEffect transition="in" filter="box(out)">
                                      <p:cBhvr>
                                        <p:cTn id="7" dur="500"/>
                                        <p:tgtEl>
                                          <p:spTgt spid="14338"/>
                                        </p:tgtEl>
                                      </p:cBhvr>
                                    </p:animEffect>
                                  </p:childTnLst>
                                </p:cTn>
                              </p:par>
                            </p:childTnLst>
                          </p:cTn>
                        </p:par>
                        <p:par>
                          <p:cTn id="8" fill="hold">
                            <p:stCondLst>
                              <p:cond delay="700"/>
                            </p:stCondLst>
                            <p:childTnLst>
                              <p:par>
                                <p:cTn id="9" presetID="4" presetClass="entr" presetSubtype="32" fill="hold" nodeType="afterEffect">
                                  <p:stCondLst>
                                    <p:cond delay="200"/>
                                  </p:stCondLst>
                                  <p:childTnLst>
                                    <p:set>
                                      <p:cBhvr>
                                        <p:cTn id="10" dur="1" fill="hold">
                                          <p:stCondLst>
                                            <p:cond delay="0"/>
                                          </p:stCondLst>
                                        </p:cTn>
                                        <p:tgtEl>
                                          <p:spTgt spid="14339"/>
                                        </p:tgtEl>
                                        <p:attrNameLst>
                                          <p:attrName>style.visibility</p:attrName>
                                        </p:attrNameLst>
                                      </p:cBhvr>
                                      <p:to>
                                        <p:strVal val="visible"/>
                                      </p:to>
                                    </p:set>
                                    <p:animEffect transition="in" filter="box(out)">
                                      <p:cBhvr>
                                        <p:cTn id="11" dur="500"/>
                                        <p:tgtEl>
                                          <p:spTgt spid="14339"/>
                                        </p:tgtEl>
                                      </p:cBhvr>
                                    </p:animEffect>
                                  </p:childTnLst>
                                </p:cTn>
                              </p:par>
                            </p:childTnLst>
                          </p:cTn>
                        </p:par>
                        <p:par>
                          <p:cTn id="12" fill="hold">
                            <p:stCondLst>
                              <p:cond delay="1400"/>
                            </p:stCondLst>
                            <p:childTnLst>
                              <p:par>
                                <p:cTn id="13" presetID="4" presetClass="entr" presetSubtype="32" fill="hold" nodeType="afterEffect">
                                  <p:stCondLst>
                                    <p:cond delay="200"/>
                                  </p:stCondLst>
                                  <p:childTnLst>
                                    <p:set>
                                      <p:cBhvr>
                                        <p:cTn id="14" dur="1" fill="hold">
                                          <p:stCondLst>
                                            <p:cond delay="0"/>
                                          </p:stCondLst>
                                        </p:cTn>
                                        <p:tgtEl>
                                          <p:spTgt spid="14340"/>
                                        </p:tgtEl>
                                        <p:attrNameLst>
                                          <p:attrName>style.visibility</p:attrName>
                                        </p:attrNameLst>
                                      </p:cBhvr>
                                      <p:to>
                                        <p:strVal val="visible"/>
                                      </p:to>
                                    </p:set>
                                    <p:animEffect transition="in" filter="box(out)">
                                      <p:cBhvr>
                                        <p:cTn id="15" dur="500"/>
                                        <p:tgtEl>
                                          <p:spTgt spid="14340"/>
                                        </p:tgtEl>
                                      </p:cBhvr>
                                    </p:animEffect>
                                  </p:childTnLst>
                                </p:cTn>
                              </p:par>
                            </p:childTnLst>
                          </p:cTn>
                        </p:par>
                        <p:par>
                          <p:cTn id="16" fill="hold">
                            <p:stCondLst>
                              <p:cond delay="2100"/>
                            </p:stCondLst>
                            <p:childTnLst>
                              <p:par>
                                <p:cTn id="17" presetID="4" presetClass="entr" presetSubtype="32" fill="hold" grpId="0" nodeType="afterEffect" nodePh="1">
                                  <p:stCondLst>
                                    <p:cond delay="200"/>
                                  </p:stCondLst>
                                  <p:endCondLst>
                                    <p:cond evt="begin" delay="0">
                                      <p:tn val="17"/>
                                    </p:cond>
                                  </p:endCondLst>
                                  <p:childTnLst>
                                    <p:set>
                                      <p:cBhvr>
                                        <p:cTn id="18" dur="1" fill="hold">
                                          <p:stCondLst>
                                            <p:cond delay="0"/>
                                          </p:stCondLst>
                                        </p:cTn>
                                        <p:tgtEl>
                                          <p:spTgt spid="14342"/>
                                        </p:tgtEl>
                                        <p:attrNameLst>
                                          <p:attrName>style.visibility</p:attrName>
                                        </p:attrNameLst>
                                      </p:cBhvr>
                                      <p:to>
                                        <p:strVal val="visible"/>
                                      </p:to>
                                    </p:set>
                                    <p:animEffect transition="in" filter="box(out)">
                                      <p:cBhvr>
                                        <p:cTn id="19" dur="500"/>
                                        <p:tgtEl>
                                          <p:spTgt spid="14342"/>
                                        </p:tgtEl>
                                      </p:cBhvr>
                                    </p:animEffect>
                                  </p:childTnLst>
                                </p:cTn>
                              </p:par>
                            </p:childTnLst>
                          </p:cTn>
                        </p:par>
                        <p:par>
                          <p:cTn id="20" fill="hold">
                            <p:stCondLst>
                              <p:cond delay="2800"/>
                            </p:stCondLst>
                            <p:childTnLst>
                              <p:par>
                                <p:cTn id="21" presetID="4" presetClass="entr" presetSubtype="32" fill="hold" grpId="0" nodeType="afterEffect">
                                  <p:stCondLst>
                                    <p:cond delay="200"/>
                                  </p:stCondLst>
                                  <p:childTnLst>
                                    <p:set>
                                      <p:cBhvr>
                                        <p:cTn id="22" dur="1" fill="hold">
                                          <p:stCondLst>
                                            <p:cond delay="0"/>
                                          </p:stCondLst>
                                        </p:cTn>
                                        <p:tgtEl>
                                          <p:spTgt spid="14343"/>
                                        </p:tgtEl>
                                        <p:attrNameLst>
                                          <p:attrName>style.visibility</p:attrName>
                                        </p:attrNameLst>
                                      </p:cBhvr>
                                      <p:to>
                                        <p:strVal val="visible"/>
                                      </p:to>
                                    </p:set>
                                    <p:animEffect transition="in" filter="box(out)">
                                      <p:cBhvr>
                                        <p:cTn id="23"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utoUpdateAnimBg="0"/>
      <p:bldP spid="1434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620688"/>
            <a:ext cx="8352928" cy="5139869"/>
          </a:xfrm>
          <a:prstGeom prst="rect">
            <a:avLst/>
          </a:prstGeom>
        </p:spPr>
        <p:txBody>
          <a:bodyPr wrap="square">
            <a:spAutoFit/>
          </a:bodyPr>
          <a:lstStyle/>
          <a:p>
            <a:pPr marL="457200" indent="-457200">
              <a:spcAft>
                <a:spcPts val="1200"/>
              </a:spcAft>
              <a:buFont typeface="Wingdings" panose="05000000000000000000" pitchFamily="2" charset="2"/>
              <a:buChar char="Ø"/>
            </a:pPr>
            <a:r>
              <a:rPr lang="tr-TR" sz="2800" dirty="0" smtClean="0"/>
              <a:t>Tek </a:t>
            </a:r>
            <a:r>
              <a:rPr lang="tr-TR" sz="2800" dirty="0"/>
              <a:t>tük rastlanan canlı </a:t>
            </a:r>
            <a:r>
              <a:rPr lang="tr-TR" sz="2800" dirty="0" err="1"/>
              <a:t>nimflerin</a:t>
            </a:r>
            <a:r>
              <a:rPr lang="tr-TR" sz="2800" dirty="0"/>
              <a:t> de beslenemediği, sağlıklı görünüşlerini kaybettiği görülmüş olup, muhtemelen çok yakında da öleceği tahmin edilmektedir</a:t>
            </a:r>
            <a:r>
              <a:rPr lang="tr-TR" sz="2800" dirty="0" smtClean="0"/>
              <a:t>.</a:t>
            </a:r>
          </a:p>
          <a:p>
            <a:pPr marL="457200" indent="-457200">
              <a:spcAft>
                <a:spcPts val="1200"/>
              </a:spcAft>
              <a:buFont typeface="Wingdings" panose="05000000000000000000" pitchFamily="2" charset="2"/>
              <a:buChar char="Ø"/>
            </a:pPr>
            <a:r>
              <a:rPr lang="tr-TR" sz="2800" dirty="0" smtClean="0"/>
              <a:t>Zararlının </a:t>
            </a:r>
            <a:r>
              <a:rPr lang="tr-TR" sz="2800" dirty="0"/>
              <a:t>genç (1.-3.) </a:t>
            </a:r>
            <a:r>
              <a:rPr lang="tr-TR" sz="2800" dirty="0" err="1"/>
              <a:t>nimf</a:t>
            </a:r>
            <a:r>
              <a:rPr lang="tr-TR" sz="2800" dirty="0"/>
              <a:t> dönemleri </a:t>
            </a:r>
            <a:r>
              <a:rPr lang="tr-TR" sz="2800" dirty="0" err="1"/>
              <a:t>Diajan’a</a:t>
            </a:r>
            <a:r>
              <a:rPr lang="tr-TR" sz="2800" dirty="0"/>
              <a:t> son derece hassas bulunmuştur</a:t>
            </a:r>
            <a:r>
              <a:rPr lang="tr-TR" sz="2800" dirty="0" smtClean="0"/>
              <a:t>.</a:t>
            </a:r>
          </a:p>
          <a:p>
            <a:pPr marL="457200" indent="-457200">
              <a:buFont typeface="Wingdings" panose="05000000000000000000" pitchFamily="2" charset="2"/>
              <a:buChar char="Ø"/>
            </a:pPr>
            <a:r>
              <a:rPr lang="tr-TR" sz="2800" dirty="0" smtClean="0"/>
              <a:t>Ancak</a:t>
            </a:r>
            <a:r>
              <a:rPr lang="tr-TR" sz="2800" dirty="0"/>
              <a:t>, </a:t>
            </a:r>
            <a:r>
              <a:rPr lang="tr-TR" sz="2800" dirty="0" err="1"/>
              <a:t>nimf</a:t>
            </a:r>
            <a:r>
              <a:rPr lang="tr-TR" sz="2800" dirty="0"/>
              <a:t> ölümlerinde dikkat çeken başka bir husus da zararlının normalde kimyasal ilaçlara en dayanıklı dönemi olan olgun (4. ve 5.) </a:t>
            </a:r>
            <a:r>
              <a:rPr lang="tr-TR" sz="2800" dirty="0" err="1" smtClean="0"/>
              <a:t>nimflerin</a:t>
            </a:r>
            <a:r>
              <a:rPr lang="tr-TR" sz="2800" dirty="0" smtClean="0"/>
              <a:t> de </a:t>
            </a:r>
            <a:r>
              <a:rPr lang="tr-TR" sz="2800" dirty="0"/>
              <a:t>‘</a:t>
            </a:r>
            <a:r>
              <a:rPr lang="tr-TR" sz="2800" dirty="0" err="1"/>
              <a:t>Diajan</a:t>
            </a:r>
            <a:r>
              <a:rPr lang="tr-TR" sz="2800" dirty="0"/>
              <a:t> tarafından </a:t>
            </a:r>
            <a:r>
              <a:rPr lang="tr-TR" sz="2800" dirty="0" smtClean="0"/>
              <a:t>öldürülmüş </a:t>
            </a:r>
            <a:r>
              <a:rPr lang="tr-TR" sz="2800" dirty="0"/>
              <a:t>olmasıdır.</a:t>
            </a:r>
          </a:p>
        </p:txBody>
      </p:sp>
    </p:spTree>
    <p:extLst>
      <p:ext uri="{BB962C8B-B14F-4D97-AF65-F5344CB8AC3E}">
        <p14:creationId xmlns:p14="http://schemas.microsoft.com/office/powerpoint/2010/main" xmlns="" val="379526184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erler\AppData\Local\Temp\SingleShot0012.jpg"/>
          <p:cNvPicPr/>
          <p:nvPr/>
        </p:nvPicPr>
        <p:blipFill>
          <a:blip r:embed="rId2" cstate="print"/>
          <a:srcRect t="22391" r="13527"/>
          <a:stretch>
            <a:fillRect/>
          </a:stretch>
        </p:blipFill>
        <p:spPr bwMode="auto">
          <a:xfrm>
            <a:off x="-8870" y="-9624"/>
            <a:ext cx="9152869" cy="6867624"/>
          </a:xfrm>
          <a:prstGeom prst="rect">
            <a:avLst/>
          </a:prstGeom>
          <a:noFill/>
          <a:ln w="9525">
            <a:noFill/>
            <a:miter lim="800000"/>
            <a:headEnd/>
            <a:tailEnd/>
          </a:ln>
        </p:spPr>
      </p:pic>
      <p:sp>
        <p:nvSpPr>
          <p:cNvPr id="3" name="Oval 2"/>
          <p:cNvSpPr/>
          <p:nvPr/>
        </p:nvSpPr>
        <p:spPr>
          <a:xfrm>
            <a:off x="2411760" y="2852936"/>
            <a:ext cx="2808312" cy="31683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22567153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260648"/>
            <a:ext cx="8352928" cy="1815882"/>
          </a:xfrm>
          <a:prstGeom prst="rect">
            <a:avLst/>
          </a:prstGeom>
        </p:spPr>
        <p:txBody>
          <a:bodyPr wrap="square">
            <a:spAutoFit/>
          </a:bodyPr>
          <a:lstStyle/>
          <a:p>
            <a:pPr>
              <a:spcAft>
                <a:spcPts val="1200"/>
              </a:spcAft>
              <a:buFont typeface="Wingdings" panose="05000000000000000000" pitchFamily="2" charset="2"/>
              <a:buChar char="Ø"/>
            </a:pPr>
            <a:r>
              <a:rPr lang="tr-TR" sz="2800" dirty="0" smtClean="0"/>
              <a:t> </a:t>
            </a:r>
            <a:r>
              <a:rPr lang="tr-TR" sz="2800" u="sng" dirty="0" smtClean="0"/>
              <a:t>Diajanın yaz döllerine karşı etkisi</a:t>
            </a:r>
            <a:r>
              <a:rPr lang="tr-TR" sz="2800" dirty="0" smtClean="0"/>
              <a:t>; Haziran ayından itibaren yaprak başına ortalama yumurta ve </a:t>
            </a:r>
            <a:r>
              <a:rPr lang="tr-TR" sz="2800" dirty="0" err="1" smtClean="0"/>
              <a:t>nimf</a:t>
            </a:r>
            <a:r>
              <a:rPr lang="tr-TR" sz="2800" dirty="0" smtClean="0"/>
              <a:t> sayıları (canlı), ile ağaç başına ballı madde akıntısı bulunan dal sayıları ile belirlenmiştir. </a:t>
            </a:r>
            <a:endParaRPr lang="tr-TR" sz="2800" dirty="0"/>
          </a:p>
        </p:txBody>
      </p:sp>
      <p:sp>
        <p:nvSpPr>
          <p:cNvPr id="3" name="Dikdörtgen 2"/>
          <p:cNvSpPr/>
          <p:nvPr/>
        </p:nvSpPr>
        <p:spPr>
          <a:xfrm>
            <a:off x="179512" y="2289646"/>
            <a:ext cx="8694712" cy="923330"/>
          </a:xfrm>
          <a:prstGeom prst="rect">
            <a:avLst/>
          </a:prstGeom>
          <a:solidFill>
            <a:schemeClr val="bg1"/>
          </a:solidFill>
        </p:spPr>
        <p:txBody>
          <a:bodyPr wrap="square">
            <a:spAutoFit/>
          </a:bodyPr>
          <a:lstStyle/>
          <a:p>
            <a:r>
              <a:rPr lang="tr-TR" b="1" dirty="0" smtClean="0">
                <a:solidFill>
                  <a:srgbClr val="FF0000"/>
                </a:solidFill>
              </a:rPr>
              <a:t>Çizelge.</a:t>
            </a:r>
            <a:r>
              <a:rPr lang="tr-TR" dirty="0" smtClean="0"/>
              <a:t> </a:t>
            </a:r>
            <a:r>
              <a:rPr lang="tr-TR" dirty="0"/>
              <a:t>Korkuteli ilçesinde </a:t>
            </a:r>
            <a:r>
              <a:rPr lang="tr-TR" dirty="0" err="1" smtClean="0"/>
              <a:t>Sülekler</a:t>
            </a:r>
            <a:r>
              <a:rPr lang="tr-TR" dirty="0" smtClean="0"/>
              <a:t> mahallesindeki armut </a:t>
            </a:r>
            <a:r>
              <a:rPr lang="tr-TR" dirty="0"/>
              <a:t>bahçesinde yapılan </a:t>
            </a:r>
            <a:r>
              <a:rPr lang="tr-TR" b="1" dirty="0" err="1"/>
              <a:t>Diajan</a:t>
            </a:r>
            <a:r>
              <a:rPr lang="tr-TR" dirty="0"/>
              <a:t> uygulamasının Armut </a:t>
            </a:r>
            <a:r>
              <a:rPr lang="tr-TR" dirty="0" err="1" smtClean="0"/>
              <a:t>psillidinin</a:t>
            </a:r>
            <a:r>
              <a:rPr lang="tr-TR" dirty="0" smtClean="0"/>
              <a:t> yazlık dişilerinin </a:t>
            </a:r>
            <a:r>
              <a:rPr lang="tr-TR" dirty="0" err="1" smtClean="0"/>
              <a:t>oviposizyonuna</a:t>
            </a:r>
            <a:r>
              <a:rPr lang="tr-TR" dirty="0" smtClean="0"/>
              <a:t> etkisi  </a:t>
            </a:r>
          </a:p>
          <a:p>
            <a:r>
              <a:rPr lang="tr-TR" b="1" dirty="0" smtClean="0"/>
              <a:t> </a:t>
            </a:r>
            <a:r>
              <a:rPr lang="tr-TR" b="1" dirty="0" smtClean="0"/>
              <a:t>                                    </a:t>
            </a:r>
            <a:r>
              <a:rPr lang="tr-TR" b="1" dirty="0" smtClean="0"/>
              <a:t>(ortalama yumurta sayısı / yaprak)</a:t>
            </a:r>
            <a:endParaRPr lang="tr-TR" b="1" dirty="0"/>
          </a:p>
        </p:txBody>
      </p:sp>
      <p:graphicFrame>
        <p:nvGraphicFramePr>
          <p:cNvPr id="4" name="3 Tablo"/>
          <p:cNvGraphicFramePr>
            <a:graphicFrameLocks noGrp="1"/>
          </p:cNvGraphicFramePr>
          <p:nvPr/>
        </p:nvGraphicFramePr>
        <p:xfrm>
          <a:off x="107505" y="3543964"/>
          <a:ext cx="8856985" cy="3014529"/>
        </p:xfrm>
        <a:graphic>
          <a:graphicData uri="http://schemas.openxmlformats.org/drawingml/2006/table">
            <a:tbl>
              <a:tblPr/>
              <a:tblGrid>
                <a:gridCol w="1180931"/>
                <a:gridCol w="907301"/>
                <a:gridCol w="777686"/>
                <a:gridCol w="842494"/>
                <a:gridCol w="792088"/>
                <a:gridCol w="871297"/>
                <a:gridCol w="871297"/>
                <a:gridCol w="871297"/>
                <a:gridCol w="871297"/>
                <a:gridCol w="871297"/>
              </a:tblGrid>
              <a:tr h="720080">
                <a:tc>
                  <a:txBody>
                    <a:bodyPr/>
                    <a:lstStyle/>
                    <a:p>
                      <a:pPr algn="ctr">
                        <a:lnSpc>
                          <a:spcPct val="150000"/>
                        </a:lnSpc>
                        <a:spcAft>
                          <a:spcPts val="0"/>
                        </a:spcAft>
                      </a:pPr>
                      <a:endParaRPr lang="tr-TR" sz="1300" b="1" dirty="0" smtClean="0">
                        <a:solidFill>
                          <a:srgbClr val="000000"/>
                        </a:solidFill>
                        <a:latin typeface="+mn-lt"/>
                        <a:ea typeface="Calibri"/>
                        <a:cs typeface="Times New Roman"/>
                      </a:endParaRPr>
                    </a:p>
                    <a:p>
                      <a:pPr algn="ctr">
                        <a:lnSpc>
                          <a:spcPct val="150000"/>
                        </a:lnSpc>
                        <a:spcAft>
                          <a:spcPts val="0"/>
                        </a:spcAft>
                      </a:pPr>
                      <a:r>
                        <a:rPr lang="tr-TR" sz="1300" b="1" dirty="0" smtClean="0">
                          <a:solidFill>
                            <a:srgbClr val="000000"/>
                          </a:solidFill>
                          <a:latin typeface="+mn-lt"/>
                          <a:ea typeface="Calibri"/>
                          <a:cs typeface="Times New Roman"/>
                        </a:rPr>
                        <a:t>Muameleler </a:t>
                      </a:r>
                      <a:r>
                        <a:rPr lang="tr-TR" sz="1300" b="1" dirty="0">
                          <a:solidFill>
                            <a:srgbClr val="000000"/>
                          </a:solidFill>
                          <a:latin typeface="+mn-lt"/>
                          <a:ea typeface="Calibri"/>
                          <a:cs typeface="Times New Roman"/>
                        </a:rPr>
                        <a:t>ve dozları</a:t>
                      </a:r>
                      <a:endParaRPr lang="tr-TR" sz="13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 </a:t>
                      </a:r>
                    </a:p>
                    <a:p>
                      <a:pPr algn="ctr">
                        <a:lnSpc>
                          <a:spcPct val="150000"/>
                        </a:lnSpc>
                        <a:spcAft>
                          <a:spcPts val="0"/>
                        </a:spcAft>
                      </a:pPr>
                      <a:r>
                        <a:rPr lang="tr-TR" sz="1400" b="1" dirty="0" smtClean="0">
                          <a:latin typeface="+mn-lt"/>
                          <a:ea typeface="Calibri"/>
                          <a:cs typeface="Times New Roman"/>
                        </a:rPr>
                        <a:t>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9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16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23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30 </a:t>
                      </a:r>
                    </a:p>
                    <a:p>
                      <a:pPr algn="ctr">
                        <a:lnSpc>
                          <a:spcPct val="150000"/>
                        </a:lnSpc>
                        <a:spcAft>
                          <a:spcPts val="0"/>
                        </a:spcAft>
                      </a:pPr>
                      <a:r>
                        <a:rPr lang="tr-TR" sz="1400" b="1" dirty="0" smtClean="0">
                          <a:latin typeface="+mn-lt"/>
                          <a:ea typeface="Calibri"/>
                          <a:cs typeface="Times New Roman"/>
                        </a:rPr>
                        <a:t>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7 </a:t>
                      </a:r>
                    </a:p>
                    <a:p>
                      <a:pPr algn="ctr">
                        <a:lnSpc>
                          <a:spcPct val="150000"/>
                        </a:lnSpc>
                        <a:spcAft>
                          <a:spcPts val="0"/>
                        </a:spcAft>
                      </a:pPr>
                      <a:r>
                        <a:rPr lang="tr-TR" sz="1400" b="1" dirty="0" smtClean="0">
                          <a:latin typeface="+mn-lt"/>
                          <a:ea typeface="Calibri"/>
                          <a:cs typeface="Times New Roman"/>
                        </a:rPr>
                        <a:t>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14 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21 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tr-TR" sz="1400" b="1" dirty="0" smtClean="0">
                          <a:latin typeface="+mn-lt"/>
                          <a:ea typeface="Calibri"/>
                          <a:cs typeface="Times New Roman"/>
                        </a:rPr>
                        <a:t>28 Temmuz 2019</a:t>
                      </a:r>
                    </a:p>
                    <a:p>
                      <a:pPr algn="ctr">
                        <a:lnSpc>
                          <a:spcPct val="150000"/>
                        </a:lnSpc>
                        <a:spcAft>
                          <a:spcPts val="0"/>
                        </a:spcAft>
                      </a:pP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err="1">
                          <a:solidFill>
                            <a:srgbClr val="000000"/>
                          </a:solidFill>
                          <a:latin typeface="+mn-lt"/>
                          <a:ea typeface="Calibri"/>
                          <a:cs typeface="Times New Roman"/>
                        </a:rPr>
                        <a:t>Diajan</a:t>
                      </a:r>
                      <a:r>
                        <a:rPr lang="tr-TR" sz="1400" dirty="0">
                          <a:solidFill>
                            <a:srgbClr val="000000"/>
                          </a:solidFill>
                          <a:latin typeface="+mn-lt"/>
                          <a:ea typeface="Calibri"/>
                          <a:cs typeface="Times New Roman"/>
                        </a:rPr>
                        <a:t> </a:t>
                      </a:r>
                      <a:r>
                        <a:rPr lang="tr-TR" sz="1400" dirty="0" smtClean="0">
                          <a:solidFill>
                            <a:srgbClr val="000000"/>
                          </a:solidFill>
                          <a:latin typeface="+mn-lt"/>
                          <a:ea typeface="Calibri"/>
                          <a:cs typeface="Times New Roman"/>
                        </a:rPr>
                        <a:t>(2 </a:t>
                      </a:r>
                      <a:r>
                        <a:rPr lang="tr-TR" sz="1400" dirty="0">
                          <a:solidFill>
                            <a:srgbClr val="000000"/>
                          </a:solidFill>
                          <a:latin typeface="+mn-lt"/>
                          <a:ea typeface="Calibri"/>
                          <a:cs typeface="Times New Roman"/>
                        </a:rPr>
                        <a:t>kg/100 L su)</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3.2</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2.8</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1.6</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4.9</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7.6</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2.6</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1.8</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2.3</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2.6</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smtClean="0">
                          <a:solidFill>
                            <a:srgbClr val="000000"/>
                          </a:solidFill>
                          <a:latin typeface="+mn-lt"/>
                          <a:ea typeface="Calibri"/>
                          <a:cs typeface="Times New Roman"/>
                        </a:rPr>
                        <a:t>İlaçlı kontrol</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32.4</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24.6</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46.3</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41.8</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66.9</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54.6</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44.1</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33.7</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34.8</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smtClean="0">
                          <a:solidFill>
                            <a:srgbClr val="000000"/>
                          </a:solidFill>
                          <a:latin typeface="+mn-lt"/>
                          <a:ea typeface="Calibri"/>
                          <a:cs typeface="Times New Roman"/>
                        </a:rPr>
                        <a:t>İlaçsız kontrol</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68.7</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56.2</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74.8</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66.4</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81.3</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67.9</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51.2</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44.6</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dirty="0" smtClean="0">
                          <a:latin typeface="+mn-lt"/>
                          <a:ea typeface="Calibri"/>
                          <a:cs typeface="Times New Roman"/>
                        </a:rPr>
                        <a:t>41.1</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3795261847"/>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79512" y="1065510"/>
            <a:ext cx="8694712" cy="923330"/>
          </a:xfrm>
          <a:prstGeom prst="rect">
            <a:avLst/>
          </a:prstGeom>
          <a:solidFill>
            <a:schemeClr val="bg1"/>
          </a:solidFill>
        </p:spPr>
        <p:txBody>
          <a:bodyPr wrap="square">
            <a:spAutoFit/>
          </a:bodyPr>
          <a:lstStyle/>
          <a:p>
            <a:r>
              <a:rPr lang="tr-TR" b="1" dirty="0" smtClean="0">
                <a:solidFill>
                  <a:srgbClr val="FF0000"/>
                </a:solidFill>
              </a:rPr>
              <a:t>Çizelge.</a:t>
            </a:r>
            <a:r>
              <a:rPr lang="tr-TR" dirty="0" smtClean="0"/>
              <a:t> </a:t>
            </a:r>
            <a:r>
              <a:rPr lang="tr-TR" dirty="0"/>
              <a:t>Korkuteli ilçesinde </a:t>
            </a:r>
            <a:r>
              <a:rPr lang="tr-TR" dirty="0" err="1" smtClean="0"/>
              <a:t>Sülekler</a:t>
            </a:r>
            <a:r>
              <a:rPr lang="tr-TR" dirty="0" smtClean="0"/>
              <a:t> mahallesindeki armut </a:t>
            </a:r>
            <a:r>
              <a:rPr lang="tr-TR" dirty="0"/>
              <a:t>bahçesinde yapılan </a:t>
            </a:r>
            <a:r>
              <a:rPr lang="tr-TR" b="1" dirty="0" err="1"/>
              <a:t>Diajan</a:t>
            </a:r>
            <a:r>
              <a:rPr lang="tr-TR" dirty="0"/>
              <a:t> uygulamasının Armut </a:t>
            </a:r>
            <a:r>
              <a:rPr lang="tr-TR" dirty="0" err="1" smtClean="0"/>
              <a:t>psillidinin</a:t>
            </a:r>
            <a:r>
              <a:rPr lang="tr-TR" dirty="0" smtClean="0"/>
              <a:t> yazlık döllerinin </a:t>
            </a:r>
            <a:r>
              <a:rPr lang="tr-TR" dirty="0" err="1" smtClean="0"/>
              <a:t>nimflerine</a:t>
            </a:r>
            <a:r>
              <a:rPr lang="tr-TR" dirty="0" smtClean="0"/>
              <a:t> etkisi </a:t>
            </a:r>
          </a:p>
          <a:p>
            <a:r>
              <a:rPr lang="tr-TR" b="1" dirty="0" smtClean="0"/>
              <a:t> </a:t>
            </a:r>
            <a:r>
              <a:rPr lang="tr-TR" b="1" dirty="0" smtClean="0"/>
              <a:t>                                          </a:t>
            </a:r>
            <a:r>
              <a:rPr lang="tr-TR" b="1" dirty="0" smtClean="0"/>
              <a:t>(ortalama </a:t>
            </a:r>
            <a:r>
              <a:rPr lang="tr-TR" b="1" dirty="0" err="1" smtClean="0"/>
              <a:t>nimf</a:t>
            </a:r>
            <a:r>
              <a:rPr lang="tr-TR" b="1" dirty="0" smtClean="0"/>
              <a:t> sayısı / yaprak</a:t>
            </a:r>
            <a:r>
              <a:rPr lang="tr-TR" dirty="0" smtClean="0"/>
              <a:t>)</a:t>
            </a:r>
            <a:endParaRPr lang="tr-TR" dirty="0"/>
          </a:p>
        </p:txBody>
      </p:sp>
      <p:graphicFrame>
        <p:nvGraphicFramePr>
          <p:cNvPr id="4" name="3 Tablo"/>
          <p:cNvGraphicFramePr>
            <a:graphicFrameLocks noGrp="1"/>
          </p:cNvGraphicFramePr>
          <p:nvPr/>
        </p:nvGraphicFramePr>
        <p:xfrm>
          <a:off x="107505" y="2429999"/>
          <a:ext cx="8856985" cy="3014529"/>
        </p:xfrm>
        <a:graphic>
          <a:graphicData uri="http://schemas.openxmlformats.org/drawingml/2006/table">
            <a:tbl>
              <a:tblPr/>
              <a:tblGrid>
                <a:gridCol w="1180931"/>
                <a:gridCol w="907301"/>
                <a:gridCol w="777686"/>
                <a:gridCol w="842494"/>
                <a:gridCol w="792088"/>
                <a:gridCol w="871297"/>
                <a:gridCol w="871297"/>
                <a:gridCol w="871297"/>
                <a:gridCol w="871297"/>
                <a:gridCol w="871297"/>
              </a:tblGrid>
              <a:tr h="720080">
                <a:tc>
                  <a:txBody>
                    <a:bodyPr/>
                    <a:lstStyle/>
                    <a:p>
                      <a:pPr algn="ctr">
                        <a:lnSpc>
                          <a:spcPct val="150000"/>
                        </a:lnSpc>
                        <a:spcAft>
                          <a:spcPts val="0"/>
                        </a:spcAft>
                      </a:pPr>
                      <a:endParaRPr lang="tr-TR" sz="1300" b="1" dirty="0" smtClean="0">
                        <a:solidFill>
                          <a:srgbClr val="000000"/>
                        </a:solidFill>
                        <a:latin typeface="+mn-lt"/>
                        <a:ea typeface="Calibri"/>
                        <a:cs typeface="Times New Roman"/>
                      </a:endParaRPr>
                    </a:p>
                    <a:p>
                      <a:pPr algn="ctr">
                        <a:lnSpc>
                          <a:spcPct val="150000"/>
                        </a:lnSpc>
                        <a:spcAft>
                          <a:spcPts val="0"/>
                        </a:spcAft>
                      </a:pPr>
                      <a:r>
                        <a:rPr lang="tr-TR" sz="1300" b="1" dirty="0" smtClean="0">
                          <a:solidFill>
                            <a:srgbClr val="000000"/>
                          </a:solidFill>
                          <a:latin typeface="+mn-lt"/>
                          <a:ea typeface="Calibri"/>
                          <a:cs typeface="Times New Roman"/>
                        </a:rPr>
                        <a:t>Muameleler </a:t>
                      </a:r>
                      <a:r>
                        <a:rPr lang="tr-TR" sz="1300" b="1" dirty="0">
                          <a:solidFill>
                            <a:srgbClr val="000000"/>
                          </a:solidFill>
                          <a:latin typeface="+mn-lt"/>
                          <a:ea typeface="Calibri"/>
                          <a:cs typeface="Times New Roman"/>
                        </a:rPr>
                        <a:t>ve dozları</a:t>
                      </a:r>
                      <a:endParaRPr lang="tr-TR" sz="13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 </a:t>
                      </a:r>
                    </a:p>
                    <a:p>
                      <a:pPr algn="ctr">
                        <a:lnSpc>
                          <a:spcPct val="150000"/>
                        </a:lnSpc>
                        <a:spcAft>
                          <a:spcPts val="0"/>
                        </a:spcAft>
                      </a:pPr>
                      <a:r>
                        <a:rPr lang="tr-TR" sz="1400" b="1" dirty="0" smtClean="0">
                          <a:latin typeface="+mn-lt"/>
                          <a:ea typeface="Calibri"/>
                          <a:cs typeface="Times New Roman"/>
                        </a:rPr>
                        <a:t>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9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16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23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30 </a:t>
                      </a:r>
                    </a:p>
                    <a:p>
                      <a:pPr algn="ctr">
                        <a:lnSpc>
                          <a:spcPct val="150000"/>
                        </a:lnSpc>
                        <a:spcAft>
                          <a:spcPts val="0"/>
                        </a:spcAft>
                      </a:pPr>
                      <a:r>
                        <a:rPr lang="tr-TR" sz="1400" b="1" dirty="0" smtClean="0">
                          <a:latin typeface="+mn-lt"/>
                          <a:ea typeface="Calibri"/>
                          <a:cs typeface="Times New Roman"/>
                        </a:rPr>
                        <a:t>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7 </a:t>
                      </a:r>
                    </a:p>
                    <a:p>
                      <a:pPr algn="ctr">
                        <a:lnSpc>
                          <a:spcPct val="150000"/>
                        </a:lnSpc>
                        <a:spcAft>
                          <a:spcPts val="0"/>
                        </a:spcAft>
                      </a:pPr>
                      <a:r>
                        <a:rPr lang="tr-TR" sz="1400" b="1" dirty="0" smtClean="0">
                          <a:latin typeface="+mn-lt"/>
                          <a:ea typeface="Calibri"/>
                          <a:cs typeface="Times New Roman"/>
                        </a:rPr>
                        <a:t>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14 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21 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tr-TR" sz="1400" b="1" dirty="0" smtClean="0">
                          <a:latin typeface="+mn-lt"/>
                          <a:ea typeface="Calibri"/>
                          <a:cs typeface="Times New Roman"/>
                        </a:rPr>
                        <a:t>28 Temmuz 2019</a:t>
                      </a:r>
                    </a:p>
                    <a:p>
                      <a:pPr algn="ctr">
                        <a:lnSpc>
                          <a:spcPct val="150000"/>
                        </a:lnSpc>
                        <a:spcAft>
                          <a:spcPts val="0"/>
                        </a:spcAft>
                      </a:pP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err="1">
                          <a:solidFill>
                            <a:srgbClr val="000000"/>
                          </a:solidFill>
                          <a:latin typeface="+mn-lt"/>
                          <a:ea typeface="Calibri"/>
                          <a:cs typeface="Times New Roman"/>
                        </a:rPr>
                        <a:t>Diajan</a:t>
                      </a:r>
                      <a:r>
                        <a:rPr lang="tr-TR" sz="1400" dirty="0">
                          <a:solidFill>
                            <a:srgbClr val="000000"/>
                          </a:solidFill>
                          <a:latin typeface="+mn-lt"/>
                          <a:ea typeface="Calibri"/>
                          <a:cs typeface="Times New Roman"/>
                        </a:rPr>
                        <a:t> </a:t>
                      </a:r>
                      <a:r>
                        <a:rPr lang="tr-TR" sz="1400" dirty="0" smtClean="0">
                          <a:solidFill>
                            <a:srgbClr val="000000"/>
                          </a:solidFill>
                          <a:latin typeface="+mn-lt"/>
                          <a:ea typeface="Calibri"/>
                          <a:cs typeface="Times New Roman"/>
                        </a:rPr>
                        <a:t>(2 </a:t>
                      </a:r>
                      <a:r>
                        <a:rPr lang="tr-TR" sz="1400" dirty="0">
                          <a:solidFill>
                            <a:srgbClr val="000000"/>
                          </a:solidFill>
                          <a:latin typeface="+mn-lt"/>
                          <a:ea typeface="Calibri"/>
                          <a:cs typeface="Times New Roman"/>
                        </a:rPr>
                        <a:t>kg/100 L su)</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1.3</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2.1</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0.9</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3.7</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1.3</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0.9</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smtClean="0">
                          <a:solidFill>
                            <a:srgbClr val="000000"/>
                          </a:solidFill>
                          <a:latin typeface="+mn-lt"/>
                          <a:ea typeface="Calibri"/>
                          <a:cs typeface="Times New Roman"/>
                        </a:rPr>
                        <a:t>İlaçlı kontrol</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19.2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12.6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16.6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12.4</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22.6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19.6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12.4</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17.3</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13.4</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smtClean="0">
                          <a:solidFill>
                            <a:srgbClr val="000000"/>
                          </a:solidFill>
                          <a:latin typeface="+mn-lt"/>
                          <a:ea typeface="Calibri"/>
                          <a:cs typeface="Times New Roman"/>
                        </a:rPr>
                        <a:t>İlaçsız kontrol</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33.2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22.9</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34.2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26.6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28.1</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36.7</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15.1</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24.4</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21.6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379526184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79512" y="1065510"/>
            <a:ext cx="8694712" cy="923330"/>
          </a:xfrm>
          <a:prstGeom prst="rect">
            <a:avLst/>
          </a:prstGeom>
          <a:solidFill>
            <a:schemeClr val="bg1"/>
          </a:solidFill>
        </p:spPr>
        <p:txBody>
          <a:bodyPr wrap="square">
            <a:spAutoFit/>
          </a:bodyPr>
          <a:lstStyle/>
          <a:p>
            <a:r>
              <a:rPr lang="tr-TR" b="1" dirty="0" smtClean="0">
                <a:solidFill>
                  <a:srgbClr val="FF0000"/>
                </a:solidFill>
              </a:rPr>
              <a:t>Çizelge.</a:t>
            </a:r>
            <a:r>
              <a:rPr lang="tr-TR" dirty="0" smtClean="0"/>
              <a:t> </a:t>
            </a:r>
            <a:r>
              <a:rPr lang="tr-TR" dirty="0"/>
              <a:t>Korkuteli ilçesinde </a:t>
            </a:r>
            <a:r>
              <a:rPr lang="tr-TR" dirty="0" err="1" smtClean="0"/>
              <a:t>Sülekler</a:t>
            </a:r>
            <a:r>
              <a:rPr lang="tr-TR" dirty="0" smtClean="0"/>
              <a:t> mahallesindeki armut </a:t>
            </a:r>
            <a:r>
              <a:rPr lang="tr-TR" dirty="0"/>
              <a:t>bahçesinde yapılan </a:t>
            </a:r>
            <a:r>
              <a:rPr lang="tr-TR" b="1" dirty="0" err="1"/>
              <a:t>Diajan</a:t>
            </a:r>
            <a:r>
              <a:rPr lang="tr-TR" dirty="0"/>
              <a:t> uygulamasının Armut </a:t>
            </a:r>
            <a:r>
              <a:rPr lang="tr-TR" dirty="0" err="1" smtClean="0"/>
              <a:t>psillidinin</a:t>
            </a:r>
            <a:r>
              <a:rPr lang="tr-TR" dirty="0" smtClean="0"/>
              <a:t> yazlık </a:t>
            </a:r>
            <a:r>
              <a:rPr lang="tr-TR" dirty="0" smtClean="0"/>
              <a:t>döllerinin ballı madde </a:t>
            </a:r>
            <a:r>
              <a:rPr lang="tr-TR" dirty="0" smtClean="0"/>
              <a:t>akıntısına salgısına etkisi </a:t>
            </a:r>
            <a:r>
              <a:rPr lang="tr-TR" b="1" dirty="0" smtClean="0"/>
              <a:t>(ortalama ballı madde akan dal sayı</a:t>
            </a:r>
            <a:r>
              <a:rPr lang="tr-TR" b="1" dirty="0" smtClean="0"/>
              <a:t> / ağaç)</a:t>
            </a:r>
            <a:endParaRPr lang="tr-TR" b="1" dirty="0"/>
          </a:p>
        </p:txBody>
      </p:sp>
      <p:graphicFrame>
        <p:nvGraphicFramePr>
          <p:cNvPr id="4" name="3 Tablo"/>
          <p:cNvGraphicFramePr>
            <a:graphicFrameLocks noGrp="1"/>
          </p:cNvGraphicFramePr>
          <p:nvPr/>
        </p:nvGraphicFramePr>
        <p:xfrm>
          <a:off x="107505" y="2429999"/>
          <a:ext cx="8856985" cy="3054089"/>
        </p:xfrm>
        <a:graphic>
          <a:graphicData uri="http://schemas.openxmlformats.org/drawingml/2006/table">
            <a:tbl>
              <a:tblPr/>
              <a:tblGrid>
                <a:gridCol w="1180931"/>
                <a:gridCol w="907301"/>
                <a:gridCol w="777686"/>
                <a:gridCol w="842494"/>
                <a:gridCol w="792088"/>
                <a:gridCol w="871297"/>
                <a:gridCol w="871297"/>
                <a:gridCol w="871297"/>
                <a:gridCol w="871297"/>
                <a:gridCol w="871297"/>
              </a:tblGrid>
              <a:tr h="720080">
                <a:tc>
                  <a:txBody>
                    <a:bodyPr/>
                    <a:lstStyle/>
                    <a:p>
                      <a:pPr algn="ctr">
                        <a:lnSpc>
                          <a:spcPct val="150000"/>
                        </a:lnSpc>
                        <a:spcAft>
                          <a:spcPts val="0"/>
                        </a:spcAft>
                      </a:pPr>
                      <a:endParaRPr lang="tr-TR" sz="1300" b="1" dirty="0" smtClean="0">
                        <a:solidFill>
                          <a:srgbClr val="000000"/>
                        </a:solidFill>
                        <a:latin typeface="+mn-lt"/>
                        <a:ea typeface="Calibri"/>
                        <a:cs typeface="Times New Roman"/>
                      </a:endParaRPr>
                    </a:p>
                    <a:p>
                      <a:pPr algn="ctr">
                        <a:lnSpc>
                          <a:spcPct val="150000"/>
                        </a:lnSpc>
                        <a:spcAft>
                          <a:spcPts val="0"/>
                        </a:spcAft>
                      </a:pPr>
                      <a:r>
                        <a:rPr lang="tr-TR" sz="1300" b="1" dirty="0" smtClean="0">
                          <a:solidFill>
                            <a:srgbClr val="000000"/>
                          </a:solidFill>
                          <a:latin typeface="+mn-lt"/>
                          <a:ea typeface="Calibri"/>
                          <a:cs typeface="Times New Roman"/>
                        </a:rPr>
                        <a:t>Muameleler </a:t>
                      </a:r>
                      <a:r>
                        <a:rPr lang="tr-TR" sz="1300" b="1" dirty="0">
                          <a:solidFill>
                            <a:srgbClr val="000000"/>
                          </a:solidFill>
                          <a:latin typeface="+mn-lt"/>
                          <a:ea typeface="Calibri"/>
                          <a:cs typeface="Times New Roman"/>
                        </a:rPr>
                        <a:t>ve dozları</a:t>
                      </a:r>
                      <a:endParaRPr lang="tr-TR" sz="13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 </a:t>
                      </a:r>
                    </a:p>
                    <a:p>
                      <a:pPr algn="ctr">
                        <a:lnSpc>
                          <a:spcPct val="150000"/>
                        </a:lnSpc>
                        <a:spcAft>
                          <a:spcPts val="0"/>
                        </a:spcAft>
                      </a:pPr>
                      <a:r>
                        <a:rPr lang="tr-TR" sz="1400" b="1" dirty="0" smtClean="0">
                          <a:latin typeface="+mn-lt"/>
                          <a:ea typeface="Calibri"/>
                          <a:cs typeface="Times New Roman"/>
                        </a:rPr>
                        <a:t>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9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16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23 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30 </a:t>
                      </a:r>
                    </a:p>
                    <a:p>
                      <a:pPr algn="ctr">
                        <a:lnSpc>
                          <a:spcPct val="150000"/>
                        </a:lnSpc>
                        <a:spcAft>
                          <a:spcPts val="0"/>
                        </a:spcAft>
                      </a:pPr>
                      <a:r>
                        <a:rPr lang="tr-TR" sz="1400" b="1" dirty="0" smtClean="0">
                          <a:latin typeface="+mn-lt"/>
                          <a:ea typeface="Calibri"/>
                          <a:cs typeface="Times New Roman"/>
                        </a:rPr>
                        <a:t>Haziran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7 </a:t>
                      </a:r>
                    </a:p>
                    <a:p>
                      <a:pPr algn="ctr">
                        <a:lnSpc>
                          <a:spcPct val="150000"/>
                        </a:lnSpc>
                        <a:spcAft>
                          <a:spcPts val="0"/>
                        </a:spcAft>
                      </a:pPr>
                      <a:r>
                        <a:rPr lang="tr-TR" sz="1400" b="1" dirty="0" smtClean="0">
                          <a:latin typeface="+mn-lt"/>
                          <a:ea typeface="Calibri"/>
                          <a:cs typeface="Times New Roman"/>
                        </a:rPr>
                        <a:t>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14 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400" b="1" dirty="0" smtClean="0">
                          <a:latin typeface="+mn-lt"/>
                          <a:ea typeface="Calibri"/>
                          <a:cs typeface="Times New Roman"/>
                        </a:rPr>
                        <a:t>21 Temmuz 2019</a:t>
                      </a: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tr-TR" sz="1400" b="1" dirty="0" smtClean="0">
                          <a:latin typeface="+mn-lt"/>
                          <a:ea typeface="Calibri"/>
                          <a:cs typeface="Times New Roman"/>
                        </a:rPr>
                        <a:t>28 Temmuz 2019</a:t>
                      </a:r>
                    </a:p>
                    <a:p>
                      <a:pPr algn="ctr">
                        <a:lnSpc>
                          <a:spcPct val="150000"/>
                        </a:lnSpc>
                        <a:spcAft>
                          <a:spcPts val="0"/>
                        </a:spcAft>
                      </a:pPr>
                      <a:endParaRPr lang="tr-TR" sz="14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err="1">
                          <a:solidFill>
                            <a:srgbClr val="000000"/>
                          </a:solidFill>
                          <a:latin typeface="+mn-lt"/>
                          <a:ea typeface="Calibri"/>
                          <a:cs typeface="Times New Roman"/>
                        </a:rPr>
                        <a:t>Diajan</a:t>
                      </a:r>
                      <a:r>
                        <a:rPr lang="tr-TR" sz="1400" dirty="0">
                          <a:solidFill>
                            <a:srgbClr val="000000"/>
                          </a:solidFill>
                          <a:latin typeface="+mn-lt"/>
                          <a:ea typeface="Calibri"/>
                          <a:cs typeface="Times New Roman"/>
                        </a:rPr>
                        <a:t> </a:t>
                      </a:r>
                      <a:r>
                        <a:rPr lang="tr-TR" sz="1400" dirty="0" smtClean="0">
                          <a:solidFill>
                            <a:srgbClr val="000000"/>
                          </a:solidFill>
                          <a:latin typeface="+mn-lt"/>
                          <a:ea typeface="Calibri"/>
                          <a:cs typeface="Times New Roman"/>
                        </a:rPr>
                        <a:t>(2 </a:t>
                      </a:r>
                      <a:r>
                        <a:rPr lang="tr-TR" sz="1400" dirty="0">
                          <a:solidFill>
                            <a:srgbClr val="000000"/>
                          </a:solidFill>
                          <a:latin typeface="+mn-lt"/>
                          <a:ea typeface="Calibri"/>
                          <a:cs typeface="Times New Roman"/>
                        </a:rPr>
                        <a:t>kg/100 L su)</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1.7</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0.2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smtClean="0">
                          <a:solidFill>
                            <a:srgbClr val="000000"/>
                          </a:solidFill>
                          <a:latin typeface="+mn-lt"/>
                          <a:ea typeface="Calibri"/>
                          <a:cs typeface="Times New Roman"/>
                        </a:rPr>
                        <a:t>İlaçlı kontrol</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6.5</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10.6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18.2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21.4</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24.6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21.1</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19.4</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19.8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23.4</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769">
                <a:tc>
                  <a:txBody>
                    <a:bodyPr/>
                    <a:lstStyle/>
                    <a:p>
                      <a:pPr algn="ctr">
                        <a:lnSpc>
                          <a:spcPct val="150000"/>
                        </a:lnSpc>
                        <a:spcAft>
                          <a:spcPts val="0"/>
                        </a:spcAft>
                      </a:pPr>
                      <a:r>
                        <a:rPr lang="tr-TR" sz="1400" dirty="0" smtClean="0">
                          <a:solidFill>
                            <a:srgbClr val="000000"/>
                          </a:solidFill>
                          <a:latin typeface="+mn-lt"/>
                          <a:ea typeface="Calibri"/>
                          <a:cs typeface="Times New Roman"/>
                        </a:rPr>
                        <a:t>İlaçsız kontrol</a:t>
                      </a:r>
                      <a:endParaRPr lang="tr-TR"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8.3</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12.2</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21.6</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19.8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23.8</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20.5</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21.5</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26.3</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tr-TR" sz="1600" dirty="0" smtClean="0">
                          <a:latin typeface="+mn-lt"/>
                          <a:ea typeface="Calibri"/>
                          <a:cs typeface="Times New Roman"/>
                        </a:rPr>
                        <a:t>28.5</a:t>
                      </a:r>
                      <a:endParaRPr lang="tr-TR" sz="16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Dikdörtgen"/>
          <p:cNvSpPr/>
          <p:nvPr/>
        </p:nvSpPr>
        <p:spPr>
          <a:xfrm>
            <a:off x="179512" y="5661248"/>
            <a:ext cx="6263253" cy="369332"/>
          </a:xfrm>
          <a:prstGeom prst="rect">
            <a:avLst/>
          </a:prstGeom>
        </p:spPr>
        <p:txBody>
          <a:bodyPr wrap="none">
            <a:spAutoFit/>
          </a:bodyPr>
          <a:lstStyle/>
          <a:p>
            <a:r>
              <a:rPr lang="tr-TR" dirty="0" smtClean="0"/>
              <a:t>*: İki gün önce 5 kg/100 l su dozunda şok uygulama yapıldı.</a:t>
            </a:r>
            <a:endParaRPr lang="tr-TR" dirty="0"/>
          </a:p>
        </p:txBody>
      </p:sp>
    </p:spTree>
    <p:extLst>
      <p:ext uri="{BB962C8B-B14F-4D97-AF65-F5344CB8AC3E}">
        <p14:creationId xmlns:p14="http://schemas.microsoft.com/office/powerpoint/2010/main" xmlns="" val="379526184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332656"/>
            <a:ext cx="8568952" cy="3754874"/>
          </a:xfrm>
          <a:prstGeom prst="rect">
            <a:avLst/>
          </a:prstGeom>
        </p:spPr>
        <p:txBody>
          <a:bodyPr wrap="square">
            <a:spAutoFit/>
          </a:bodyPr>
          <a:lstStyle/>
          <a:p>
            <a:pPr>
              <a:spcAft>
                <a:spcPts val="1800"/>
              </a:spcAft>
            </a:pPr>
            <a:r>
              <a:rPr lang="tr-TR" sz="26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Hedef dışı organizmalara yan etkisi:</a:t>
            </a:r>
            <a:endParaRPr lang="tr-TR" sz="2600" b="1" u="sng" dirty="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pitchFamily="34" charset="0"/>
              <a:cs typeface="Arial" pitchFamily="34" charset="0"/>
              <a:sym typeface="Marlett" pitchFamily="2" charset="2"/>
            </a:endParaRPr>
          </a:p>
          <a:p>
            <a:pPr marL="285750" indent="-285750">
              <a:spcAft>
                <a:spcPts val="1800"/>
              </a:spcAft>
              <a:buFont typeface="Wingdings" panose="05000000000000000000" pitchFamily="2" charset="2"/>
              <a:buChar char="Ø"/>
            </a:pPr>
            <a:r>
              <a:rPr lang="tr-TR" sz="2600" dirty="0" smtClean="0"/>
              <a:t>Test </a:t>
            </a:r>
            <a:r>
              <a:rPr lang="tr-TR" sz="2600" dirty="0"/>
              <a:t>edilen ‘</a:t>
            </a:r>
            <a:r>
              <a:rPr lang="tr-TR" sz="2600" dirty="0" err="1"/>
              <a:t>Diajan</a:t>
            </a:r>
            <a:r>
              <a:rPr lang="tr-TR" sz="2600" dirty="0"/>
              <a:t>’ adlı ürünün, hedef dışı organizmalara özellikle zararlı ile beslenen doğal düşmanlara her hangi bir olumsuzluğu görülmemiştir</a:t>
            </a:r>
            <a:r>
              <a:rPr lang="tr-TR" sz="2600" dirty="0" smtClean="0"/>
              <a:t>.</a:t>
            </a:r>
          </a:p>
          <a:p>
            <a:pPr marL="285750" indent="-285750">
              <a:buFont typeface="Wingdings" panose="05000000000000000000" pitchFamily="2" charset="2"/>
              <a:buChar char="Ø"/>
            </a:pPr>
            <a:r>
              <a:rPr lang="tr-TR" sz="2600" dirty="0" smtClean="0"/>
              <a:t> </a:t>
            </a:r>
            <a:r>
              <a:rPr lang="tr-TR" sz="2600" dirty="0"/>
              <a:t>Hatta </a:t>
            </a:r>
            <a:r>
              <a:rPr lang="tr-TR" sz="2600" dirty="0" err="1"/>
              <a:t>Diajan</a:t>
            </a:r>
            <a:r>
              <a:rPr lang="tr-TR" sz="2600" dirty="0"/>
              <a:t> uygulanan parsellerde, Armut </a:t>
            </a:r>
            <a:r>
              <a:rPr lang="tr-TR" sz="2600" dirty="0" err="1"/>
              <a:t>psillidi’nin</a:t>
            </a:r>
            <a:r>
              <a:rPr lang="tr-TR" sz="2600" dirty="0"/>
              <a:t> en önemli doğal düşmanlarından olan </a:t>
            </a:r>
            <a:r>
              <a:rPr lang="tr-TR" sz="2600" i="1" dirty="0" err="1"/>
              <a:t>Anthocoris</a:t>
            </a:r>
            <a:r>
              <a:rPr lang="tr-TR" sz="2600" i="1" dirty="0"/>
              <a:t> </a:t>
            </a:r>
            <a:r>
              <a:rPr lang="tr-TR" sz="2600" i="1" dirty="0" err="1"/>
              <a:t>nemoralis</a:t>
            </a:r>
            <a:r>
              <a:rPr lang="tr-TR" sz="2600" dirty="0"/>
              <a:t> (F.) (</a:t>
            </a:r>
            <a:r>
              <a:rPr lang="tr-TR" sz="2600" dirty="0" err="1" smtClean="0"/>
              <a:t>Hemiptera</a:t>
            </a:r>
            <a:r>
              <a:rPr lang="tr-TR" sz="2600" dirty="0"/>
              <a:t>: </a:t>
            </a:r>
            <a:r>
              <a:rPr lang="tr-TR" sz="2600" dirty="0" err="1"/>
              <a:t>Anthocoridae</a:t>
            </a:r>
            <a:r>
              <a:rPr lang="tr-TR" sz="2600" dirty="0"/>
              <a:t>) adlı </a:t>
            </a:r>
            <a:r>
              <a:rPr lang="tr-TR" sz="2600" dirty="0" err="1"/>
              <a:t>predatör</a:t>
            </a:r>
            <a:r>
              <a:rPr lang="tr-TR" sz="2600" dirty="0"/>
              <a:t> böceğe rastlanması bunun en önemli </a:t>
            </a:r>
            <a:r>
              <a:rPr lang="tr-TR" sz="2600" dirty="0" smtClean="0"/>
              <a:t>kanıtıdır.</a:t>
            </a:r>
            <a:endParaRPr lang="tr-TR" sz="2600" dirty="0"/>
          </a:p>
        </p:txBody>
      </p:sp>
      <p:pic>
        <p:nvPicPr>
          <p:cNvPr id="3" name="Resim 2" descr="Anthocoris nemoralis on pear psylla ile ilgili gÃ¶rsel sonucu"/>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5280" y="4401120"/>
            <a:ext cx="2518598" cy="2052216"/>
          </a:xfrm>
          <a:prstGeom prst="rect">
            <a:avLst/>
          </a:prstGeom>
          <a:noFill/>
          <a:ln>
            <a:noFill/>
          </a:ln>
        </p:spPr>
      </p:pic>
      <p:pic>
        <p:nvPicPr>
          <p:cNvPr id="4" name="Resim 3" descr="Anthocoris nemoralis on pear psylla ile ilgili gÃ¶rsel sonucu"/>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4401120"/>
            <a:ext cx="2414716" cy="2052216"/>
          </a:xfrm>
          <a:prstGeom prst="rect">
            <a:avLst/>
          </a:prstGeom>
          <a:noFill/>
          <a:ln>
            <a:noFill/>
          </a:ln>
        </p:spPr>
      </p:pic>
    </p:spTree>
    <p:extLst>
      <p:ext uri="{BB962C8B-B14F-4D97-AF65-F5344CB8AC3E}">
        <p14:creationId xmlns:p14="http://schemas.microsoft.com/office/powerpoint/2010/main" xmlns="" val="256967688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70874" y="260648"/>
            <a:ext cx="8521606" cy="2308324"/>
          </a:xfrm>
          <a:prstGeom prst="rect">
            <a:avLst/>
          </a:prstGeom>
        </p:spPr>
        <p:txBody>
          <a:bodyPr wrap="square">
            <a:spAutoFit/>
          </a:bodyPr>
          <a:lstStyle/>
          <a:p>
            <a:pPr marL="285750" indent="-285750">
              <a:buFont typeface="Wingdings" panose="05000000000000000000" pitchFamily="2" charset="2"/>
              <a:buChar char="Ø"/>
            </a:pPr>
            <a:r>
              <a:rPr lang="tr-TR" sz="2400" dirty="0"/>
              <a:t>Ö</a:t>
            </a:r>
            <a:r>
              <a:rPr lang="tr-TR" sz="2400" dirty="0" smtClean="0"/>
              <a:t>nemli </a:t>
            </a:r>
            <a:r>
              <a:rPr lang="tr-TR" sz="2400" dirty="0" err="1"/>
              <a:t>Coccinellid</a:t>
            </a:r>
            <a:r>
              <a:rPr lang="tr-TR" sz="2400" dirty="0"/>
              <a:t> </a:t>
            </a:r>
            <a:r>
              <a:rPr lang="tr-TR" sz="2400" dirty="0" err="1"/>
              <a:t>predatörlerden</a:t>
            </a:r>
            <a:r>
              <a:rPr lang="tr-TR" sz="2400" dirty="0"/>
              <a:t> </a:t>
            </a:r>
            <a:r>
              <a:rPr lang="tr-TR" sz="2400" i="1" dirty="0" err="1"/>
              <a:t>Adalia</a:t>
            </a:r>
            <a:r>
              <a:rPr lang="tr-TR" sz="2400" i="1" dirty="0"/>
              <a:t> </a:t>
            </a:r>
            <a:r>
              <a:rPr lang="tr-TR" sz="2400" i="1" dirty="0" err="1"/>
              <a:t>bipunctata</a:t>
            </a:r>
            <a:r>
              <a:rPr lang="tr-TR" sz="2400" dirty="0"/>
              <a:t> (L.) </a:t>
            </a:r>
            <a:r>
              <a:rPr lang="tr-TR" sz="2400" i="1" dirty="0" err="1" smtClean="0"/>
              <a:t>Coccinella</a:t>
            </a:r>
            <a:r>
              <a:rPr lang="tr-TR" sz="2400" i="1" dirty="0" smtClean="0"/>
              <a:t> </a:t>
            </a:r>
            <a:r>
              <a:rPr lang="tr-TR" sz="2400" i="1" dirty="0" err="1"/>
              <a:t>septempunctata</a:t>
            </a:r>
            <a:r>
              <a:rPr lang="tr-TR" sz="2400" dirty="0"/>
              <a:t> L. </a:t>
            </a:r>
            <a:r>
              <a:rPr lang="tr-TR" sz="2400" dirty="0" smtClean="0"/>
              <a:t>ve </a:t>
            </a:r>
            <a:r>
              <a:rPr lang="tr-TR" sz="2400" i="1" dirty="0" err="1"/>
              <a:t>Oenopia</a:t>
            </a:r>
            <a:r>
              <a:rPr lang="tr-TR" sz="2400" i="1" dirty="0"/>
              <a:t> </a:t>
            </a:r>
            <a:r>
              <a:rPr lang="tr-TR" sz="2400" i="1" dirty="0" err="1"/>
              <a:t>conglobata</a:t>
            </a:r>
            <a:r>
              <a:rPr lang="tr-TR" sz="2400" dirty="0"/>
              <a:t> </a:t>
            </a:r>
            <a:r>
              <a:rPr lang="tr-TR" sz="2400" dirty="0" smtClean="0"/>
              <a:t>(L.)’ya </a:t>
            </a:r>
            <a:r>
              <a:rPr lang="tr-TR" sz="2400" dirty="0"/>
              <a:t>da ‘</a:t>
            </a:r>
            <a:r>
              <a:rPr lang="tr-TR" sz="2400" dirty="0" err="1"/>
              <a:t>Diajan</a:t>
            </a:r>
            <a:r>
              <a:rPr lang="tr-TR" sz="2400" dirty="0"/>
              <a:t>’ uygulanan parsellerde sıklıkla rastlanmıştır. Ayrıca, özellikle çiçeklenme periyodunda olmak üzere ‘</a:t>
            </a:r>
            <a:r>
              <a:rPr lang="tr-TR" sz="2400" dirty="0" err="1"/>
              <a:t>Diajan</a:t>
            </a:r>
            <a:r>
              <a:rPr lang="tr-TR" sz="2400" dirty="0"/>
              <a:t>’ uygulanan parsellerde önemli bir çiçek dölleyicisi olan bal arısına da </a:t>
            </a:r>
            <a:r>
              <a:rPr lang="tr-TR" sz="2400" dirty="0" smtClean="0"/>
              <a:t>rastlanmıştır.   </a:t>
            </a:r>
            <a:endParaRPr lang="tr-TR" sz="2400" dirty="0"/>
          </a:p>
        </p:txBody>
      </p:sp>
      <p:pic>
        <p:nvPicPr>
          <p:cNvPr id="3" name="Resim 2" descr="C:\Users\erler\AppData\Local\Temp\WhatsApp Image 2019-06-23 at 12.16.01.jpeg"/>
          <p:cNvPicPr/>
          <p:nvPr/>
        </p:nvPicPr>
        <p:blipFill rotWithShape="1">
          <a:blip r:embed="rId2" cstate="print"/>
          <a:srcRect l="7823" t="55026" r="19869" b="9223"/>
          <a:stretch/>
        </p:blipFill>
        <p:spPr bwMode="auto">
          <a:xfrm>
            <a:off x="251520" y="3346391"/>
            <a:ext cx="4165615" cy="2743200"/>
          </a:xfrm>
          <a:prstGeom prst="rect">
            <a:avLst/>
          </a:prstGeom>
          <a:noFill/>
          <a:ln w="9525">
            <a:noFill/>
            <a:miter lim="800000"/>
            <a:headEnd/>
            <a:tailEnd/>
          </a:ln>
        </p:spPr>
      </p:pic>
      <p:pic>
        <p:nvPicPr>
          <p:cNvPr id="4" name="Resim 3" descr="C:\Users\erler\AppData\Local\Temp\WhatsApp Image 2019-06-23 at 14.48.17.jpeg"/>
          <p:cNvPicPr/>
          <p:nvPr/>
        </p:nvPicPr>
        <p:blipFill rotWithShape="1">
          <a:blip r:embed="rId3" cstate="print"/>
          <a:srcRect l="20183" t="11389" r="10071" b="54770"/>
          <a:stretch/>
        </p:blipFill>
        <p:spPr bwMode="auto">
          <a:xfrm>
            <a:off x="4631677" y="3356992"/>
            <a:ext cx="4219450" cy="2732599"/>
          </a:xfrm>
          <a:prstGeom prst="rect">
            <a:avLst/>
          </a:prstGeom>
          <a:noFill/>
          <a:ln w="9525">
            <a:noFill/>
            <a:miter lim="800000"/>
            <a:headEnd/>
            <a:tailEnd/>
          </a:ln>
        </p:spPr>
      </p:pic>
    </p:spTree>
    <p:extLst>
      <p:ext uri="{BB962C8B-B14F-4D97-AF65-F5344CB8AC3E}">
        <p14:creationId xmlns:p14="http://schemas.microsoft.com/office/powerpoint/2010/main" xmlns="" val="1328047606"/>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erler\AppData\Local\Temp\WhatsApp Image 2019-06-23 at 14.48.14-1.jpeg"/>
          <p:cNvPicPr/>
          <p:nvPr/>
        </p:nvPicPr>
        <p:blipFill>
          <a:blip r:embed="rId2" cstate="print"/>
          <a:srcRect l="19266" t="12215" b="47205"/>
          <a:stretch>
            <a:fillRect/>
          </a:stretch>
        </p:blipFill>
        <p:spPr bwMode="auto">
          <a:xfrm>
            <a:off x="226943" y="224790"/>
            <a:ext cx="4777105" cy="3204210"/>
          </a:xfrm>
          <a:prstGeom prst="rect">
            <a:avLst/>
          </a:prstGeom>
          <a:noFill/>
          <a:ln w="9525">
            <a:noFill/>
            <a:miter lim="800000"/>
            <a:headEnd/>
            <a:tailEnd/>
          </a:ln>
        </p:spPr>
      </p:pic>
      <p:pic>
        <p:nvPicPr>
          <p:cNvPr id="3" name="Resim 2" descr="C:\Users\erler\AppData\Local\Temp\WhatsApp Image 2019-06-23 at 12.29.11.jpeg"/>
          <p:cNvPicPr/>
          <p:nvPr/>
        </p:nvPicPr>
        <p:blipFill rotWithShape="1">
          <a:blip r:embed="rId3" cstate="print"/>
          <a:srcRect l="773" t="46088" r="-1" b="3983"/>
          <a:stretch/>
        </p:blipFill>
        <p:spPr bwMode="auto">
          <a:xfrm>
            <a:off x="4316288" y="3573016"/>
            <a:ext cx="4648200" cy="3124940"/>
          </a:xfrm>
          <a:prstGeom prst="rect">
            <a:avLst/>
          </a:prstGeom>
          <a:noFill/>
          <a:ln w="9525">
            <a:noFill/>
            <a:miter lim="800000"/>
            <a:headEnd/>
            <a:tailEnd/>
          </a:ln>
        </p:spPr>
      </p:pic>
    </p:spTree>
    <p:extLst>
      <p:ext uri="{BB962C8B-B14F-4D97-AF65-F5344CB8AC3E}">
        <p14:creationId xmlns:p14="http://schemas.microsoft.com/office/powerpoint/2010/main" xmlns="" val="279816483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64475" y="836712"/>
            <a:ext cx="8064896" cy="4201150"/>
          </a:xfrm>
          <a:prstGeom prst="rect">
            <a:avLst/>
          </a:prstGeom>
        </p:spPr>
        <p:txBody>
          <a:bodyPr wrap="square">
            <a:spAutoFit/>
          </a:bodyPr>
          <a:lstStyle/>
          <a:p>
            <a:pPr>
              <a:spcAft>
                <a:spcPts val="1800"/>
              </a:spcAft>
            </a:pP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Diajanın bitki gelişimine ve verime etkisi:</a:t>
            </a:r>
            <a:endParaRPr lang="tr-TR" sz="2800" b="1" u="sng" dirty="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pitchFamily="34" charset="0"/>
              <a:cs typeface="Arial" pitchFamily="34" charset="0"/>
              <a:sym typeface="Marlett" pitchFamily="2" charset="2"/>
            </a:endParaRPr>
          </a:p>
          <a:p>
            <a:pPr marL="285750" indent="-285750">
              <a:spcAft>
                <a:spcPts val="1800"/>
              </a:spcAft>
              <a:buFont typeface="Wingdings" panose="05000000000000000000" pitchFamily="2" charset="2"/>
              <a:buChar char="Ø"/>
            </a:pPr>
            <a:r>
              <a:rPr lang="tr-TR" sz="2800" dirty="0" smtClean="0"/>
              <a:t> Test </a:t>
            </a:r>
            <a:r>
              <a:rPr lang="tr-TR" sz="2800" dirty="0"/>
              <a:t>edilen ‘</a:t>
            </a:r>
            <a:r>
              <a:rPr lang="tr-TR" sz="2800" dirty="0" err="1"/>
              <a:t>Diajan</a:t>
            </a:r>
            <a:r>
              <a:rPr lang="tr-TR" sz="2800" dirty="0"/>
              <a:t>’ adlı ürünün, </a:t>
            </a:r>
            <a:r>
              <a:rPr lang="tr-TR" sz="2800" dirty="0" err="1"/>
              <a:t>konvensiyonel</a:t>
            </a:r>
            <a:r>
              <a:rPr lang="tr-TR" sz="2800" dirty="0"/>
              <a:t> üretim yapılan hemen komşu bir bahçe </a:t>
            </a:r>
            <a:r>
              <a:rPr lang="tr-TR" sz="2800" dirty="0" smtClean="0"/>
              <a:t>ile karşılaştırıldığında bitkinin fotosentez kabiliyetine olumsuz bir etkisinin olmadığı, bilakis </a:t>
            </a:r>
            <a:r>
              <a:rPr lang="tr-TR" sz="2800" dirty="0" err="1" smtClean="0"/>
              <a:t>Diajan</a:t>
            </a:r>
            <a:r>
              <a:rPr lang="tr-TR" sz="2800" dirty="0" smtClean="0"/>
              <a:t> uygulanan ağaçların sürgün </a:t>
            </a:r>
            <a:r>
              <a:rPr lang="tr-TR" sz="2800" dirty="0"/>
              <a:t>gelişimi, yaprak ayası </a:t>
            </a:r>
            <a:r>
              <a:rPr lang="tr-TR" sz="2800" dirty="0" smtClean="0"/>
              <a:t>genişliği, </a:t>
            </a:r>
            <a:r>
              <a:rPr lang="tr-TR" sz="2800" dirty="0"/>
              <a:t>yaprak rengi ile dal başına ortalama meyve sayıları bakımından üstünlüklere sahip olduğu </a:t>
            </a:r>
            <a:r>
              <a:rPr lang="tr-TR" sz="2800" dirty="0" smtClean="0"/>
              <a:t>görülmüştür.</a:t>
            </a:r>
            <a:endParaRPr lang="tr-TR" sz="2800" dirty="0"/>
          </a:p>
        </p:txBody>
      </p:sp>
    </p:spTree>
    <p:extLst>
      <p:ext uri="{BB962C8B-B14F-4D97-AF65-F5344CB8AC3E}">
        <p14:creationId xmlns:p14="http://schemas.microsoft.com/office/powerpoint/2010/main" xmlns="" val="128380326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asus\Downloads\WhatsApp Image 2019-07-23 at 14.47.43.jpeg"/>
          <p:cNvPicPr/>
          <p:nvPr/>
        </p:nvPicPr>
        <p:blipFill rotWithShape="1">
          <a:blip r:embed="rId2" cstate="print">
            <a:extLst>
              <a:ext uri="{28A0092B-C50C-407E-A947-70E740481C1C}">
                <a14:useLocalDpi xmlns:a14="http://schemas.microsoft.com/office/drawing/2010/main" xmlns="" val="0"/>
              </a:ext>
            </a:extLst>
          </a:blip>
          <a:srcRect t="11730" b="13676"/>
          <a:stretch/>
        </p:blipFill>
        <p:spPr bwMode="auto">
          <a:xfrm>
            <a:off x="1043608" y="0"/>
            <a:ext cx="7056784" cy="685800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87215611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jenny.tfrec.wsu.edu/opm/opmimages/PP_f12.jpg"/>
          <p:cNvPicPr>
            <a:picLocks noChangeAspect="1" noChangeArrowheads="1"/>
          </p:cNvPicPr>
          <p:nvPr/>
        </p:nvPicPr>
        <p:blipFill>
          <a:blip r:embed="rId2" cstate="print">
            <a:lum bright="6000" contrast="14000"/>
          </a:blip>
          <a:srcRect l="15350" r="5900"/>
          <a:stretch>
            <a:fillRect/>
          </a:stretch>
        </p:blipFill>
        <p:spPr bwMode="auto">
          <a:xfrm>
            <a:off x="611560" y="0"/>
            <a:ext cx="7848872" cy="68580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27584" y="1484784"/>
            <a:ext cx="7776864" cy="3539430"/>
          </a:xfrm>
          <a:prstGeom prst="rect">
            <a:avLst/>
          </a:prstGeom>
        </p:spPr>
        <p:txBody>
          <a:bodyPr wrap="square">
            <a:spAutoFit/>
          </a:bodyPr>
          <a:lstStyle/>
          <a:p>
            <a:pPr marL="457200" indent="-457200">
              <a:buFont typeface="Wingdings" panose="05000000000000000000" pitchFamily="2" charset="2"/>
              <a:buChar char="Ø"/>
            </a:pPr>
            <a:r>
              <a:rPr lang="tr-TR" sz="2800" dirty="0"/>
              <a:t>Test edilen ‘</a:t>
            </a:r>
            <a:r>
              <a:rPr lang="tr-TR" sz="2800" dirty="0" err="1"/>
              <a:t>Diajan</a:t>
            </a:r>
            <a:r>
              <a:rPr lang="tr-TR" sz="2800" dirty="0"/>
              <a:t>’ adlı ürünün meyve verimine etkisine gelince, </a:t>
            </a:r>
            <a:r>
              <a:rPr lang="tr-TR" sz="2800" dirty="0" err="1"/>
              <a:t>konvensiyonel</a:t>
            </a:r>
            <a:r>
              <a:rPr lang="tr-TR" sz="2800" dirty="0"/>
              <a:t> üretim yapılan hemen komşu bir bahçede ana gövdeden çıkan </a:t>
            </a:r>
            <a:r>
              <a:rPr lang="tr-TR" sz="2800" dirty="0" err="1"/>
              <a:t>primer</a:t>
            </a:r>
            <a:r>
              <a:rPr lang="tr-TR" sz="2800" dirty="0"/>
              <a:t> bir dalda ortalama sadece </a:t>
            </a:r>
            <a:r>
              <a:rPr lang="tr-TR" sz="2800" dirty="0" smtClean="0"/>
              <a:t>12-14 </a:t>
            </a:r>
            <a:r>
              <a:rPr lang="tr-TR" sz="2800" dirty="0"/>
              <a:t>meyve </a:t>
            </a:r>
            <a:r>
              <a:rPr lang="tr-TR" sz="2800" dirty="0" smtClean="0"/>
              <a:t>varken, </a:t>
            </a:r>
            <a:r>
              <a:rPr lang="tr-TR" sz="2800" dirty="0"/>
              <a:t>dönem başından beri </a:t>
            </a:r>
            <a:r>
              <a:rPr lang="tr-TR" sz="2800" dirty="0" err="1"/>
              <a:t>Diajan</a:t>
            </a:r>
            <a:r>
              <a:rPr lang="tr-TR" sz="2800" dirty="0"/>
              <a:t> uygulaması yapılan bahçede </a:t>
            </a:r>
            <a:r>
              <a:rPr lang="tr-TR" sz="2800" dirty="0" err="1"/>
              <a:t>primer</a:t>
            </a:r>
            <a:r>
              <a:rPr lang="tr-TR" sz="2800" dirty="0"/>
              <a:t> bir dalda ortalama </a:t>
            </a:r>
            <a:r>
              <a:rPr lang="tr-TR" sz="2800" dirty="0" smtClean="0"/>
              <a:t>18-23 </a:t>
            </a:r>
            <a:r>
              <a:rPr lang="tr-TR" sz="2800" dirty="0"/>
              <a:t>meyve sayılmıştır.</a:t>
            </a:r>
          </a:p>
        </p:txBody>
      </p:sp>
    </p:spTree>
    <p:extLst>
      <p:ext uri="{BB962C8B-B14F-4D97-AF65-F5344CB8AC3E}">
        <p14:creationId xmlns:p14="http://schemas.microsoft.com/office/powerpoint/2010/main" xmlns="" val="208764184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erler\Desktop\index.jpg"/>
          <p:cNvPicPr>
            <a:picLocks noChangeAspect="1" noChangeArrowheads="1"/>
          </p:cNvPicPr>
          <p:nvPr/>
        </p:nvPicPr>
        <p:blipFill>
          <a:blip r:embed="rId2" cstate="print"/>
          <a:srcRect/>
          <a:stretch>
            <a:fillRect/>
          </a:stretch>
        </p:blipFill>
        <p:spPr bwMode="auto">
          <a:xfrm>
            <a:off x="1115616" y="0"/>
            <a:ext cx="6912768" cy="6858000"/>
          </a:xfrm>
          <a:prstGeom prst="rect">
            <a:avLst/>
          </a:prstGeom>
          <a:noFill/>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404664"/>
            <a:ext cx="7848872" cy="5955476"/>
          </a:xfrm>
          <a:prstGeom prst="rect">
            <a:avLst/>
          </a:prstGeom>
        </p:spPr>
        <p:txBody>
          <a:bodyPr wrap="square">
            <a:spAutoFit/>
          </a:bodyPr>
          <a:lstStyle/>
          <a:p>
            <a:pPr>
              <a:spcAft>
                <a:spcPts val="1800"/>
              </a:spcAft>
            </a:pPr>
            <a:r>
              <a:rPr lang="tr-TR" sz="2800" b="1" u="sng" dirty="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Diajanın </a:t>
            </a:r>
            <a:r>
              <a:rPr lang="tr-TR" sz="2800" b="1" u="sng" dirty="0" smtClean="0">
                <a:solidFill>
                  <a:srgbClr val="FF0000"/>
                </a:solidFill>
                <a:effectLst>
                  <a:outerShdw blurRad="38100" dist="38100" dir="2700000" algn="tl">
                    <a:srgbClr val="000000"/>
                  </a:outerShdw>
                </a:effectLst>
                <a:latin typeface="Arial" pitchFamily="34" charset="0"/>
                <a:cs typeface="Arial" pitchFamily="34" charset="0"/>
                <a:sym typeface="Marlett" pitchFamily="2" charset="2"/>
              </a:rPr>
              <a:t>temizlenebilirliği:</a:t>
            </a:r>
            <a:endParaRPr lang="tr-TR" sz="2800" b="1" u="sng" dirty="0">
              <a:solidFill>
                <a:srgbClr val="FF0000"/>
              </a:solidFill>
              <a:effectDag name="">
                <a:cont type="tree" name="">
                  <a:effect ref="fillLine"/>
                  <a:outerShdw dist="38100" dir="13500000" algn="br">
                    <a:srgbClr val="7F80FF"/>
                  </a:outerShdw>
                </a:cont>
                <a:cont type="tree" name="">
                  <a:effect ref="fillLine"/>
                  <a:outerShdw dist="38100" dir="2700000" algn="tl">
                    <a:srgbClr val="1E1E7A"/>
                  </a:outerShdw>
                </a:cont>
                <a:effect ref="fillLine"/>
              </a:effectDag>
              <a:latin typeface="Arial" pitchFamily="34" charset="0"/>
              <a:cs typeface="Arial" pitchFamily="34" charset="0"/>
              <a:sym typeface="Marlett" pitchFamily="2" charset="2"/>
            </a:endParaRPr>
          </a:p>
          <a:p>
            <a:pPr marL="285750" indent="-285750">
              <a:spcAft>
                <a:spcPts val="1800"/>
              </a:spcAft>
              <a:buFont typeface="Wingdings" panose="05000000000000000000" pitchFamily="2" charset="2"/>
              <a:buChar char="Ø"/>
            </a:pPr>
            <a:r>
              <a:rPr lang="tr-TR" sz="2800" dirty="0"/>
              <a:t> Test edilen ‘</a:t>
            </a:r>
            <a:r>
              <a:rPr lang="tr-TR" sz="2800" dirty="0" err="1"/>
              <a:t>Diajan</a:t>
            </a:r>
            <a:r>
              <a:rPr lang="tr-TR" sz="2800" dirty="0"/>
              <a:t>’ adlı ürünün, uygulamadan sonra meyve üzerinde bırakmış olduğu tozlu görünümün, parmakla kolayca silinebildiği </a:t>
            </a:r>
            <a:r>
              <a:rPr lang="tr-TR" sz="2800" dirty="0" smtClean="0"/>
              <a:t>görülmüştür.</a:t>
            </a:r>
          </a:p>
          <a:p>
            <a:pPr marL="285750" indent="-285750">
              <a:spcAft>
                <a:spcPts val="1800"/>
              </a:spcAft>
              <a:buFont typeface="Wingdings" panose="05000000000000000000" pitchFamily="2" charset="2"/>
              <a:buChar char="Ø"/>
            </a:pPr>
            <a:r>
              <a:rPr lang="tr-TR" sz="2800" dirty="0" smtClean="0"/>
              <a:t> </a:t>
            </a:r>
            <a:r>
              <a:rPr lang="tr-TR" sz="2800" dirty="0"/>
              <a:t>Yapılan bir denemede, ilaçlama pülverizatörü ile su uygulaması yapılarak ağaç üzerindeki tozlu yapı kolayca temizlenebilmiştir</a:t>
            </a:r>
            <a:r>
              <a:rPr lang="tr-TR" sz="2800" dirty="0" smtClean="0"/>
              <a:t>.</a:t>
            </a:r>
          </a:p>
          <a:p>
            <a:pPr marL="285750" indent="-285750">
              <a:spcAft>
                <a:spcPts val="1800"/>
              </a:spcAft>
              <a:buFont typeface="Wingdings" panose="05000000000000000000" pitchFamily="2" charset="2"/>
              <a:buChar char="Ø"/>
            </a:pPr>
            <a:r>
              <a:rPr lang="tr-TR" sz="2800" dirty="0" smtClean="0"/>
              <a:t> </a:t>
            </a:r>
            <a:r>
              <a:rPr lang="tr-TR" sz="2800" dirty="0"/>
              <a:t>Ayrıca, kuvvetli yağmurlardan sonra meyvelerdeki tozlu görünümün tamamen silindiği hiçbir kalıntının kalmadığı da tespit edilmiştir. </a:t>
            </a:r>
          </a:p>
        </p:txBody>
      </p:sp>
    </p:spTree>
    <p:extLst>
      <p:ext uri="{BB962C8B-B14F-4D97-AF65-F5344CB8AC3E}">
        <p14:creationId xmlns:p14="http://schemas.microsoft.com/office/powerpoint/2010/main" xmlns="" val="214558879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C:\Users\asus\Downloads\WhatsApp Image 2019-07-23 at 14.47.42.jpeg"/>
          <p:cNvPicPr/>
          <p:nvPr/>
        </p:nvPicPr>
        <p:blipFill rotWithShape="1">
          <a:blip r:embed="rId2" cstate="print">
            <a:extLst>
              <a:ext uri="{28A0092B-C50C-407E-A947-70E740481C1C}">
                <a14:useLocalDpi xmlns:a14="http://schemas.microsoft.com/office/drawing/2010/main" xmlns="" val="0"/>
              </a:ext>
            </a:extLst>
          </a:blip>
          <a:srcRect t="10720" b="42658"/>
          <a:stretch/>
        </p:blipFill>
        <p:spPr bwMode="auto">
          <a:xfrm>
            <a:off x="0" y="1"/>
            <a:ext cx="9144000" cy="6858000"/>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676724916"/>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71472" y="285728"/>
            <a:ext cx="8215370" cy="5170646"/>
          </a:xfrm>
          <a:prstGeom prst="rect">
            <a:avLst/>
          </a:prstGeom>
        </p:spPr>
        <p:txBody>
          <a:bodyPr wrap="square">
            <a:spAutoFit/>
          </a:bodyPr>
          <a:lstStyle/>
          <a:p>
            <a:pPr algn="ctr">
              <a:spcBef>
                <a:spcPts val="0"/>
              </a:spcBef>
              <a:spcAft>
                <a:spcPts val="3600"/>
              </a:spcAft>
            </a:pPr>
            <a:r>
              <a:rPr lang="tr-TR" sz="2800" b="1" u="sng" dirty="0" smtClean="0">
                <a:solidFill>
                  <a:srgbClr val="0000FF"/>
                </a:solidFill>
                <a:effectLst>
                  <a:outerShdw blurRad="38100" dist="38100" dir="2700000" algn="tl">
                    <a:srgbClr val="FFFFFF"/>
                  </a:outerShdw>
                </a:effectLst>
              </a:rPr>
              <a:t>TARTIŞMA ve SONUÇ</a:t>
            </a:r>
          </a:p>
          <a:p>
            <a:pPr>
              <a:spcAft>
                <a:spcPts val="2400"/>
              </a:spcAft>
              <a:buFont typeface="Wingdings" pitchFamily="2" charset="2"/>
              <a:buChar char="Ø"/>
            </a:pPr>
            <a:r>
              <a:rPr lang="tr-TR" sz="2800" dirty="0" smtClean="0"/>
              <a:t> </a:t>
            </a:r>
            <a:r>
              <a:rPr lang="tr-TR" sz="2800" dirty="0"/>
              <a:t>Son yıllarda, ülkemizde armut yetiştiriciliğinin yaygın olarak yapıldığı Korkuteli ilçesinde Armut </a:t>
            </a:r>
            <a:r>
              <a:rPr lang="tr-TR" sz="2800" dirty="0" err="1"/>
              <a:t>psillidi</a:t>
            </a:r>
            <a:r>
              <a:rPr lang="tr-TR" sz="2800" dirty="0"/>
              <a:t> mücadelesi gitgide zorlaşmaya başlamıştır</a:t>
            </a:r>
            <a:r>
              <a:rPr lang="tr-TR" sz="2800" dirty="0" smtClean="0"/>
              <a:t>.</a:t>
            </a:r>
          </a:p>
          <a:p>
            <a:pPr>
              <a:spcAft>
                <a:spcPts val="1800"/>
              </a:spcAft>
              <a:buFont typeface="Wingdings" pitchFamily="2" charset="2"/>
              <a:buChar char="Ø"/>
            </a:pPr>
            <a:r>
              <a:rPr lang="tr-TR" sz="2800" dirty="0" smtClean="0"/>
              <a:t> </a:t>
            </a:r>
            <a:r>
              <a:rPr lang="tr-TR" sz="2800" dirty="0"/>
              <a:t>Bunun nedenleri; zararlının kullanılan birçok kimyasal ilaca karşı hızla direnç geliştirmesi, ruhsatlı birçok ilacın kullanımının yasaklanması ya da kısıtlanması, pestisit kullanımı ve kalıntı ile ilgili gerek hükümet gerekse tüketici örgütleri tarafından gösterilen baskının artması </a:t>
            </a:r>
            <a:r>
              <a:rPr lang="tr-TR" sz="2800" dirty="0" err="1"/>
              <a:t>vs</a:t>
            </a:r>
            <a:r>
              <a:rPr lang="tr-TR" sz="2800" dirty="0"/>
              <a:t>.’</a:t>
            </a:r>
            <a:r>
              <a:rPr lang="tr-TR" sz="2800" dirty="0" err="1"/>
              <a:t>dir</a:t>
            </a:r>
            <a:r>
              <a:rPr lang="tr-TR" sz="2800" dirty="0" smtClean="0"/>
              <a:t>.</a:t>
            </a:r>
            <a:endParaRPr lang="tr-TR" sz="2800"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285728"/>
            <a:ext cx="8496944" cy="6155531"/>
          </a:xfrm>
          <a:prstGeom prst="rect">
            <a:avLst/>
          </a:prstGeom>
        </p:spPr>
        <p:txBody>
          <a:bodyPr wrap="square">
            <a:spAutoFit/>
          </a:bodyPr>
          <a:lstStyle/>
          <a:p>
            <a:pPr marL="88900" indent="-88900">
              <a:spcBef>
                <a:spcPts val="0"/>
              </a:spcBef>
              <a:spcAft>
                <a:spcPts val="1800"/>
              </a:spcAft>
              <a:buFont typeface="Wingdings" panose="05000000000000000000" pitchFamily="2" charset="2"/>
              <a:buChar char="Ø"/>
            </a:pPr>
            <a:r>
              <a:rPr lang="tr-TR" sz="2800" dirty="0" smtClean="0"/>
              <a:t> İlaçlara </a:t>
            </a:r>
            <a:r>
              <a:rPr lang="tr-TR" sz="2800" dirty="0"/>
              <a:t>dayanıklı </a:t>
            </a:r>
            <a:r>
              <a:rPr lang="tr-TR" sz="2800" dirty="0" err="1"/>
              <a:t>psillid</a:t>
            </a:r>
            <a:r>
              <a:rPr lang="tr-TR" sz="2800" dirty="0"/>
              <a:t> </a:t>
            </a:r>
            <a:r>
              <a:rPr lang="tr-TR" sz="2800" dirty="0" err="1"/>
              <a:t>populasyonlarının</a:t>
            </a:r>
            <a:r>
              <a:rPr lang="tr-TR" sz="2800" dirty="0"/>
              <a:t> yaygın olarak bulunduğu armut yetiştiriciliğinde ürünlerde meydana gelen zararın artması üreticileri ve ilaç sektöründe çalışanları alternatifler bulmaya sevk </a:t>
            </a:r>
            <a:r>
              <a:rPr lang="tr-TR" sz="2800" dirty="0" smtClean="0"/>
              <a:t>etmiştir.</a:t>
            </a:r>
          </a:p>
          <a:p>
            <a:pPr marL="88900" indent="-88900">
              <a:spcBef>
                <a:spcPts val="0"/>
              </a:spcBef>
              <a:spcAft>
                <a:spcPts val="1800"/>
              </a:spcAft>
              <a:buFont typeface="Wingdings" panose="05000000000000000000" pitchFamily="2" charset="2"/>
              <a:buChar char="Ø"/>
            </a:pPr>
            <a:r>
              <a:rPr lang="tr-TR" sz="2800" dirty="0"/>
              <a:t> </a:t>
            </a:r>
            <a:r>
              <a:rPr lang="tr-TR" sz="2800" dirty="0" smtClean="0"/>
              <a:t>Başka </a:t>
            </a:r>
            <a:r>
              <a:rPr lang="tr-TR" sz="2800" dirty="0"/>
              <a:t>alternatifler kullanmadan tek başına kimyasal ilaçlara dayalı bir mücadele stratejisine güvenmenin doğru olmayacağı açıktır</a:t>
            </a:r>
            <a:r>
              <a:rPr lang="tr-TR" sz="2800" dirty="0" smtClean="0"/>
              <a:t>.</a:t>
            </a:r>
          </a:p>
          <a:p>
            <a:pPr marL="88900" indent="-88900">
              <a:spcBef>
                <a:spcPts val="0"/>
              </a:spcBef>
              <a:spcAft>
                <a:spcPts val="1800"/>
              </a:spcAft>
              <a:buFont typeface="Wingdings" panose="05000000000000000000" pitchFamily="2" charset="2"/>
              <a:buChar char="Ø"/>
            </a:pPr>
            <a:r>
              <a:rPr lang="tr-TR" sz="2800" dirty="0" smtClean="0"/>
              <a:t> </a:t>
            </a:r>
            <a:r>
              <a:rPr lang="tr-TR" sz="2800" dirty="0"/>
              <a:t>Bu çalışmada, Armut </a:t>
            </a:r>
            <a:r>
              <a:rPr lang="tr-TR" sz="2800" dirty="0" err="1"/>
              <a:t>psillidine</a:t>
            </a:r>
            <a:r>
              <a:rPr lang="tr-TR" sz="2800" dirty="0"/>
              <a:t> karşı test edilen ‘</a:t>
            </a:r>
            <a:r>
              <a:rPr lang="tr-TR" sz="2800" b="1" dirty="0" err="1"/>
              <a:t>Diajan</a:t>
            </a:r>
            <a:r>
              <a:rPr lang="tr-TR" sz="2800" dirty="0"/>
              <a:t>’ adlı ürünün, zararlının ergin dişi bireylerinin yumurtlamasını engellediği ve bu engellemenin oldukça etkin olduğu 3 kg/100 L su dozunda 4 haftaya kadar sürdüğü açıkça görülmüştür.</a:t>
            </a:r>
          </a:p>
        </p:txBody>
      </p:sp>
    </p:spTree>
    <p:extLst>
      <p:ext uri="{BB962C8B-B14F-4D97-AF65-F5344CB8AC3E}">
        <p14:creationId xmlns:p14="http://schemas.microsoft.com/office/powerpoint/2010/main" xmlns="" val="305946033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95536" y="188640"/>
            <a:ext cx="8496944" cy="6355586"/>
          </a:xfrm>
          <a:prstGeom prst="rect">
            <a:avLst/>
          </a:prstGeom>
        </p:spPr>
        <p:txBody>
          <a:bodyPr wrap="square">
            <a:spAutoFit/>
          </a:bodyPr>
          <a:lstStyle/>
          <a:p>
            <a:pPr marL="88900" indent="-88900">
              <a:spcBef>
                <a:spcPts val="0"/>
              </a:spcBef>
              <a:spcAft>
                <a:spcPts val="1800"/>
              </a:spcAft>
              <a:buFont typeface="Wingdings" panose="05000000000000000000" pitchFamily="2" charset="2"/>
              <a:buChar char="Ø"/>
            </a:pPr>
            <a:r>
              <a:rPr lang="tr-TR" sz="2800" dirty="0"/>
              <a:t> Ancak, ‘</a:t>
            </a:r>
            <a:r>
              <a:rPr lang="tr-TR" sz="2800" dirty="0" err="1"/>
              <a:t>Diajan</a:t>
            </a:r>
            <a:r>
              <a:rPr lang="tr-TR" sz="2800" dirty="0"/>
              <a:t>’ ile yapılacak uygulamaların, zararlı </a:t>
            </a:r>
            <a:r>
              <a:rPr lang="tr-TR" sz="2800" dirty="0" err="1"/>
              <a:t>populasyonunda</a:t>
            </a:r>
            <a:r>
              <a:rPr lang="tr-TR" sz="2800" dirty="0"/>
              <a:t> ergin bireylerin ağırlıklı olarak bulunduğu kış sonu kışlık-form erginlerin henüz yumurtlamadığı Şubat ayı başında ve ilkbahar ve yaz aylarında yazlık-form erginlerin çıktığı ve henüz yumurta bırakmadığı bir döneme (Mayıs, Haziran ve Temmuz başına) denk getirilmesi daha başarılı bir mücadele için gereklidir</a:t>
            </a:r>
            <a:r>
              <a:rPr lang="tr-TR" sz="2800" dirty="0" smtClean="0"/>
              <a:t>.</a:t>
            </a:r>
          </a:p>
          <a:p>
            <a:pPr marL="88900" indent="-88900">
              <a:spcBef>
                <a:spcPts val="0"/>
              </a:spcBef>
              <a:spcAft>
                <a:spcPts val="1800"/>
              </a:spcAft>
              <a:buFont typeface="Wingdings" panose="05000000000000000000" pitchFamily="2" charset="2"/>
              <a:buChar char="Ø"/>
            </a:pPr>
            <a:r>
              <a:rPr lang="tr-TR" sz="2800" dirty="0" smtClean="0"/>
              <a:t> </a:t>
            </a:r>
            <a:r>
              <a:rPr lang="tr-TR" sz="2800" dirty="0"/>
              <a:t>Ayrıca, yazlık-form erginlerin genelde körpe sürgünlere yumurtlaması nedeniyle </a:t>
            </a:r>
            <a:r>
              <a:rPr lang="tr-TR" sz="2800" u="sng" dirty="0"/>
              <a:t>sürgün </a:t>
            </a:r>
            <a:r>
              <a:rPr lang="tr-TR" sz="2800" u="sng" dirty="0" smtClean="0"/>
              <a:t>gelişiminin </a:t>
            </a:r>
            <a:r>
              <a:rPr lang="tr-TR" sz="2800" u="sng" dirty="0"/>
              <a:t>çok hızlı olduğu ilkbahar ve yaz aylarında </a:t>
            </a:r>
            <a:r>
              <a:rPr lang="tr-TR" sz="2800" u="sng" dirty="0" err="1"/>
              <a:t>Diajan</a:t>
            </a:r>
            <a:r>
              <a:rPr lang="tr-TR" sz="2800" u="sng" dirty="0"/>
              <a:t> uygulamalarının en az haftada bir kez tekrarlanması</a:t>
            </a:r>
            <a:r>
              <a:rPr lang="tr-TR" sz="2800" dirty="0"/>
              <a:t> </a:t>
            </a:r>
            <a:r>
              <a:rPr lang="tr-TR" sz="2800" dirty="0" err="1"/>
              <a:t>populasyonu</a:t>
            </a:r>
            <a:r>
              <a:rPr lang="tr-TR" sz="2800" dirty="0"/>
              <a:t> baskı altına almada son derece önemlidir.</a:t>
            </a:r>
          </a:p>
        </p:txBody>
      </p:sp>
    </p:spTree>
    <p:extLst>
      <p:ext uri="{BB962C8B-B14F-4D97-AF65-F5344CB8AC3E}">
        <p14:creationId xmlns:p14="http://schemas.microsoft.com/office/powerpoint/2010/main" xmlns="" val="1811941266"/>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95536" y="404664"/>
            <a:ext cx="8352928" cy="6155531"/>
          </a:xfrm>
          <a:prstGeom prst="rect">
            <a:avLst/>
          </a:prstGeom>
        </p:spPr>
        <p:txBody>
          <a:bodyPr wrap="square">
            <a:spAutoFit/>
          </a:bodyPr>
          <a:lstStyle/>
          <a:p>
            <a:pPr>
              <a:spcBef>
                <a:spcPts val="0"/>
              </a:spcBef>
              <a:spcAft>
                <a:spcPts val="1800"/>
              </a:spcAft>
            </a:pPr>
            <a:r>
              <a:rPr lang="tr-TR" sz="2800" b="1" u="sng" dirty="0" smtClean="0"/>
              <a:t>Şok </a:t>
            </a:r>
            <a:r>
              <a:rPr lang="tr-TR" sz="2800" b="1" u="sng" dirty="0"/>
              <a:t>uygulama:</a:t>
            </a:r>
            <a:r>
              <a:rPr lang="tr-TR" sz="2800" dirty="0"/>
              <a:t> </a:t>
            </a:r>
            <a:r>
              <a:rPr lang="tr-TR" sz="2800" dirty="0" err="1" smtClean="0"/>
              <a:t>Yazır</a:t>
            </a:r>
            <a:r>
              <a:rPr lang="tr-TR" sz="2800" dirty="0" smtClean="0"/>
              <a:t> </a:t>
            </a:r>
            <a:r>
              <a:rPr lang="tr-TR" sz="2800" dirty="0"/>
              <a:t>Mahallesi’nde Haziran başına kadar zararlı ile </a:t>
            </a:r>
            <a:r>
              <a:rPr lang="tr-TR" sz="2800" dirty="0" smtClean="0"/>
              <a:t>mücadelede </a:t>
            </a:r>
            <a:r>
              <a:rPr lang="tr-TR" sz="2800" dirty="0"/>
              <a:t>kimyasal ilaç uygulaması yapılmış </a:t>
            </a:r>
            <a:r>
              <a:rPr lang="tr-TR" sz="2800" dirty="0" smtClean="0"/>
              <a:t>ancak olumlu sonuç alınamamış ve yoğun ballı </a:t>
            </a:r>
            <a:r>
              <a:rPr lang="tr-TR" sz="2800" dirty="0"/>
              <a:t>madde akmış bir bahçede 14 Haziran 2019 </a:t>
            </a:r>
            <a:r>
              <a:rPr lang="tr-TR" sz="2800" dirty="0" smtClean="0"/>
              <a:t>tarihinde </a:t>
            </a:r>
            <a:r>
              <a:rPr lang="tr-TR" sz="2800" dirty="0" err="1" smtClean="0"/>
              <a:t>Diajan</a:t>
            </a:r>
            <a:r>
              <a:rPr lang="tr-TR" sz="2800" dirty="0" smtClean="0"/>
              <a:t> ile ‘şok tedavi’ yapılmıştır.</a:t>
            </a:r>
          </a:p>
          <a:p>
            <a:pPr>
              <a:spcBef>
                <a:spcPts val="0"/>
              </a:spcBef>
              <a:spcAft>
                <a:spcPts val="1800"/>
              </a:spcAft>
              <a:buFont typeface="Wingdings" panose="05000000000000000000" pitchFamily="2" charset="2"/>
              <a:buChar char="Ø"/>
            </a:pPr>
            <a:r>
              <a:rPr lang="tr-TR" sz="2800" dirty="0" smtClean="0"/>
              <a:t> 5 </a:t>
            </a:r>
            <a:r>
              <a:rPr lang="tr-TR" sz="2800" dirty="0"/>
              <a:t>kg/100 L su dozundaki </a:t>
            </a:r>
            <a:r>
              <a:rPr lang="tr-TR" sz="2800" dirty="0" smtClean="0"/>
              <a:t>yapılan şok </a:t>
            </a:r>
            <a:r>
              <a:rPr lang="tr-TR" sz="2800" dirty="0" err="1"/>
              <a:t>Diajan</a:t>
            </a:r>
            <a:r>
              <a:rPr lang="tr-TR" sz="2800" dirty="0"/>
              <a:t> uygulamasında zararlının tüm </a:t>
            </a:r>
            <a:r>
              <a:rPr lang="tr-TR" sz="2800" dirty="0" err="1"/>
              <a:t>nimf</a:t>
            </a:r>
            <a:r>
              <a:rPr lang="tr-TR" sz="2800" dirty="0"/>
              <a:t> dönemlerinin öldüğü tespit edilmiştir</a:t>
            </a:r>
            <a:r>
              <a:rPr lang="tr-TR" sz="2800" dirty="0" smtClean="0"/>
              <a:t>.</a:t>
            </a:r>
          </a:p>
          <a:p>
            <a:pPr>
              <a:spcBef>
                <a:spcPts val="0"/>
              </a:spcBef>
              <a:spcAft>
                <a:spcPts val="1800"/>
              </a:spcAft>
              <a:buFont typeface="Wingdings" panose="05000000000000000000" pitchFamily="2" charset="2"/>
              <a:buChar char="Ø"/>
            </a:pPr>
            <a:r>
              <a:rPr lang="tr-TR" sz="2800" dirty="0" smtClean="0"/>
              <a:t> </a:t>
            </a:r>
            <a:r>
              <a:rPr lang="tr-TR" sz="2800" dirty="0"/>
              <a:t>Uzun geçen yağmurlu periyottan dolayı zamanında yapılamayan </a:t>
            </a:r>
            <a:r>
              <a:rPr lang="tr-TR" sz="2800" dirty="0" err="1"/>
              <a:t>Diajan</a:t>
            </a:r>
            <a:r>
              <a:rPr lang="tr-TR" sz="2800" dirty="0"/>
              <a:t> uygulamaları nedeniyle ortaya çıkan popülasyon artışının bu şok uygulama ile önlenebileceği </a:t>
            </a:r>
            <a:r>
              <a:rPr lang="tr-TR" sz="2800" dirty="0" smtClean="0"/>
              <a:t>de ortaya </a:t>
            </a:r>
            <a:r>
              <a:rPr lang="tr-TR" sz="2800" dirty="0"/>
              <a:t>çıkmıştır</a:t>
            </a:r>
            <a:r>
              <a:rPr lang="tr-TR" sz="2800" dirty="0" smtClean="0"/>
              <a:t>.</a:t>
            </a:r>
            <a:endParaRPr lang="tr-TR" sz="2800" dirty="0"/>
          </a:p>
        </p:txBody>
      </p:sp>
    </p:spTree>
    <p:extLst>
      <p:ext uri="{BB962C8B-B14F-4D97-AF65-F5344CB8AC3E}">
        <p14:creationId xmlns:p14="http://schemas.microsoft.com/office/powerpoint/2010/main" xmlns="" val="1168564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95536" y="297805"/>
            <a:ext cx="8568952" cy="6155531"/>
          </a:xfrm>
          <a:prstGeom prst="rect">
            <a:avLst/>
          </a:prstGeom>
        </p:spPr>
        <p:txBody>
          <a:bodyPr wrap="square">
            <a:spAutoFit/>
          </a:bodyPr>
          <a:lstStyle/>
          <a:p>
            <a:pPr>
              <a:spcBef>
                <a:spcPts val="0"/>
              </a:spcBef>
              <a:spcAft>
                <a:spcPts val="1800"/>
              </a:spcAft>
              <a:buFont typeface="Wingdings" panose="05000000000000000000" pitchFamily="2" charset="2"/>
              <a:buChar char="Ø"/>
            </a:pPr>
            <a:r>
              <a:rPr lang="tr-TR" sz="2800" dirty="0" smtClean="0"/>
              <a:t> Yapılan gözlemlerde organik </a:t>
            </a:r>
            <a:r>
              <a:rPr lang="tr-TR" sz="2800" dirty="0"/>
              <a:t>kökenli minerallerden oluşan </a:t>
            </a:r>
            <a:r>
              <a:rPr lang="tr-TR" sz="2800" dirty="0" err="1"/>
              <a:t>Diajan’nın</a:t>
            </a:r>
            <a:r>
              <a:rPr lang="tr-TR" sz="2800" dirty="0"/>
              <a:t> doz artımıyla herhangi bir </a:t>
            </a:r>
            <a:r>
              <a:rPr lang="tr-TR" sz="2800" dirty="0" err="1"/>
              <a:t>fitotoksisiteye</a:t>
            </a:r>
            <a:r>
              <a:rPr lang="tr-TR" sz="2800" dirty="0"/>
              <a:t> yol açmadığı saptanmıştır.</a:t>
            </a:r>
          </a:p>
          <a:p>
            <a:pPr>
              <a:spcBef>
                <a:spcPts val="0"/>
              </a:spcBef>
              <a:spcAft>
                <a:spcPts val="1800"/>
              </a:spcAft>
              <a:buFont typeface="Wingdings" panose="05000000000000000000" pitchFamily="2" charset="2"/>
              <a:buChar char="Ø"/>
            </a:pPr>
            <a:r>
              <a:rPr lang="tr-TR" sz="2800" dirty="0" smtClean="0"/>
              <a:t> Ancak</a:t>
            </a:r>
            <a:r>
              <a:rPr lang="tr-TR" sz="2800" dirty="0"/>
              <a:t>, </a:t>
            </a:r>
            <a:r>
              <a:rPr lang="tr-TR" sz="2800" dirty="0" smtClean="0"/>
              <a:t>Armut </a:t>
            </a:r>
            <a:r>
              <a:rPr lang="tr-TR" sz="2800" dirty="0" err="1" smtClean="0"/>
              <a:t>psillidi</a:t>
            </a:r>
            <a:r>
              <a:rPr lang="tr-TR" sz="2800" dirty="0" smtClean="0"/>
              <a:t> doğası itibariyle Haziran </a:t>
            </a:r>
            <a:r>
              <a:rPr lang="tr-TR" sz="2800" dirty="0"/>
              <a:t>başına kadar </a:t>
            </a:r>
            <a:r>
              <a:rPr lang="tr-TR" sz="2800" dirty="0" smtClean="0"/>
              <a:t>körpe armut </a:t>
            </a:r>
            <a:r>
              <a:rPr lang="tr-TR" sz="2800" dirty="0"/>
              <a:t>meyvelerini </a:t>
            </a:r>
            <a:r>
              <a:rPr lang="tr-TR" sz="2800" dirty="0" smtClean="0"/>
              <a:t>emmekte ve </a:t>
            </a:r>
            <a:r>
              <a:rPr lang="tr-TR" sz="2800" dirty="0"/>
              <a:t>meyvelerde kalıcı olan paslı </a:t>
            </a:r>
            <a:r>
              <a:rPr lang="tr-TR" sz="2800" dirty="0" smtClean="0"/>
              <a:t>görünüşe neden olmaktadır.</a:t>
            </a:r>
          </a:p>
          <a:p>
            <a:pPr>
              <a:spcBef>
                <a:spcPts val="0"/>
              </a:spcBef>
              <a:spcAft>
                <a:spcPts val="1800"/>
              </a:spcAft>
              <a:buFont typeface="Wingdings" panose="05000000000000000000" pitchFamily="2" charset="2"/>
              <a:buChar char="Ø"/>
            </a:pPr>
            <a:r>
              <a:rPr lang="tr-TR" sz="2800" dirty="0" smtClean="0"/>
              <a:t> </a:t>
            </a:r>
            <a:r>
              <a:rPr lang="tr-TR" sz="2800" dirty="0"/>
              <a:t>Bu </a:t>
            </a:r>
            <a:r>
              <a:rPr lang="tr-TR" sz="2800" dirty="0" smtClean="0"/>
              <a:t>nedenle, zararlı </a:t>
            </a:r>
            <a:r>
              <a:rPr lang="tr-TR" sz="2800" dirty="0"/>
              <a:t>ile mücadeleye Kışlık-form erginlerin henüz yumurta bırakmaya başlamadığı Şubat ayı başında başlanması, Mart ve Nisan aylarında 2 haftalık, sıcaklık değerlerinin yükseldiği Mayıs ayında ise haftalık tekrarlarla </a:t>
            </a:r>
            <a:r>
              <a:rPr lang="tr-TR" sz="2800" dirty="0" err="1"/>
              <a:t>Diajan</a:t>
            </a:r>
            <a:r>
              <a:rPr lang="tr-TR" sz="2800" dirty="0"/>
              <a:t> uygulaması yapılması önerilmektedir</a:t>
            </a:r>
            <a:r>
              <a:rPr lang="tr-TR" sz="2800" dirty="0" smtClean="0"/>
              <a:t>.</a:t>
            </a:r>
            <a:endParaRPr lang="tr-TR" sz="2800" dirty="0"/>
          </a:p>
        </p:txBody>
      </p:sp>
    </p:spTree>
    <p:extLst>
      <p:ext uri="{BB962C8B-B14F-4D97-AF65-F5344CB8AC3E}">
        <p14:creationId xmlns:p14="http://schemas.microsoft.com/office/powerpoint/2010/main" xmlns="" val="123933577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683568" y="1196752"/>
            <a:ext cx="8208912" cy="3108543"/>
          </a:xfrm>
          <a:prstGeom prst="rect">
            <a:avLst/>
          </a:prstGeom>
        </p:spPr>
        <p:txBody>
          <a:bodyPr wrap="square">
            <a:spAutoFit/>
          </a:bodyPr>
          <a:lstStyle/>
          <a:p>
            <a:pPr>
              <a:spcBef>
                <a:spcPts val="0"/>
              </a:spcBef>
              <a:spcAft>
                <a:spcPts val="1800"/>
              </a:spcAft>
              <a:buFont typeface="Wingdings" panose="05000000000000000000" pitchFamily="2" charset="2"/>
              <a:buChar char="Ø"/>
            </a:pPr>
            <a:r>
              <a:rPr lang="tr-TR" sz="2800" dirty="0" smtClean="0"/>
              <a:t> Sonuç </a:t>
            </a:r>
            <a:r>
              <a:rPr lang="tr-TR" sz="2800" dirty="0"/>
              <a:t>olarak, bu çalışmadan elde edilen </a:t>
            </a:r>
            <a:r>
              <a:rPr lang="tr-TR" sz="2800" dirty="0" smtClean="0"/>
              <a:t>veriler, </a:t>
            </a:r>
            <a:r>
              <a:rPr lang="tr-TR" sz="2800" dirty="0"/>
              <a:t>test edilen ‘</a:t>
            </a:r>
            <a:r>
              <a:rPr lang="tr-TR" sz="2800" b="1" dirty="0" err="1"/>
              <a:t>Diajan</a:t>
            </a:r>
            <a:r>
              <a:rPr lang="tr-TR" sz="2800" dirty="0"/>
              <a:t>’ adlı ürünün armut yetiştiriciliğinde Armut </a:t>
            </a:r>
            <a:r>
              <a:rPr lang="tr-TR" sz="2800" dirty="0" err="1" smtClean="0"/>
              <a:t>psillidi’ne</a:t>
            </a:r>
            <a:r>
              <a:rPr lang="tr-TR" sz="2800" dirty="0" smtClean="0"/>
              <a:t> </a:t>
            </a:r>
            <a:r>
              <a:rPr lang="tr-TR" sz="2800" dirty="0"/>
              <a:t>karşı Entegre Mücadele (IPM) kapsamında </a:t>
            </a:r>
            <a:r>
              <a:rPr lang="tr-TR" sz="2800" u="sng" dirty="0"/>
              <a:t>yumurta bırakmayı engelleyici</a:t>
            </a:r>
            <a:r>
              <a:rPr lang="tr-TR" sz="2800" dirty="0"/>
              <a:t> ve </a:t>
            </a:r>
            <a:r>
              <a:rPr lang="tr-TR" sz="2800" u="sng" dirty="0" err="1"/>
              <a:t>nimficidal</a:t>
            </a:r>
            <a:r>
              <a:rPr lang="tr-TR" sz="2800" u="sng" dirty="0"/>
              <a:t> (</a:t>
            </a:r>
            <a:r>
              <a:rPr lang="tr-TR" sz="2800" u="sng" dirty="0" err="1"/>
              <a:t>nimf</a:t>
            </a:r>
            <a:r>
              <a:rPr lang="tr-TR" sz="2800" u="sng" dirty="0"/>
              <a:t> öldürücü)</a:t>
            </a:r>
            <a:r>
              <a:rPr lang="tr-TR" sz="2800" dirty="0"/>
              <a:t> etkilerinden faydalanmak üzere başarıyla kullanılabileceğini göstermiştir.</a:t>
            </a:r>
          </a:p>
        </p:txBody>
      </p:sp>
    </p:spTree>
    <p:extLst>
      <p:ext uri="{BB962C8B-B14F-4D97-AF65-F5344CB8AC3E}">
        <p14:creationId xmlns:p14="http://schemas.microsoft.com/office/powerpoint/2010/main" xmlns="" val="255704819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ear psylla egg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1421168" y="2902297"/>
            <a:ext cx="6535208" cy="769441"/>
          </a:xfrm>
          <a:prstGeom prst="rect">
            <a:avLst/>
          </a:prstGeom>
          <a:noFill/>
          <a:ln w="9525">
            <a:noFill/>
            <a:miter lim="800000"/>
            <a:headEnd/>
            <a:tailEnd/>
          </a:ln>
          <a:effectLst/>
        </p:spPr>
        <p:txBody>
          <a:bodyPr wrap="square">
            <a:spAutoFit/>
          </a:bodyPr>
          <a:lstStyle/>
          <a:p>
            <a:pPr>
              <a:spcBef>
                <a:spcPct val="50000"/>
              </a:spcBef>
            </a:pPr>
            <a:r>
              <a:rPr lang="tr-TR" sz="4400" dirty="0">
                <a:latin typeface="Times New Roman" charset="0"/>
              </a:rPr>
              <a:t>        </a:t>
            </a:r>
            <a:r>
              <a:rPr lang="tr-TR" sz="4400" dirty="0" smtClean="0">
                <a:latin typeface="Times New Roman" charset="0"/>
              </a:rPr>
              <a:t>TEŞEKKÜRLER</a:t>
            </a:r>
            <a:r>
              <a:rPr lang="tr-TR" sz="4400" dirty="0">
                <a:latin typeface="Times New Roman" charset="0"/>
              </a:rPr>
              <a:t>…</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3133</TotalTime>
  <Words>2497</Words>
  <Application>Microsoft Office PowerPoint</Application>
  <PresentationFormat>Ekran Gösterisi (4:3)</PresentationFormat>
  <Paragraphs>286</Paragraphs>
  <Slides>90</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90</vt:i4>
      </vt:variant>
    </vt:vector>
  </HeadingPairs>
  <TitlesOfParts>
    <vt:vector size="92" baseType="lpstr">
      <vt:lpstr>Varsayılan Tasarım</vt:lpstr>
      <vt:lpstr>Bit Eşlem Resmi</vt:lpstr>
      <vt:lpstr>‘Diajan’ adlı ürünün Armut psillidi, Cacopsylla pyri’ye karşı etkinliğinin değerlendirilmesi</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lpstr>Slayt 71</vt:lpstr>
      <vt:lpstr>Slayt 72</vt:lpstr>
      <vt:lpstr>Slayt 73</vt:lpstr>
      <vt:lpstr>Slayt 74</vt:lpstr>
      <vt:lpstr>Slayt 75</vt:lpstr>
      <vt:lpstr>Slayt 76</vt:lpstr>
      <vt:lpstr>Slayt 77</vt:lpstr>
      <vt:lpstr>Slayt 78</vt:lpstr>
      <vt:lpstr>Slayt 79</vt:lpstr>
      <vt:lpstr>Slayt 80</vt:lpstr>
      <vt:lpstr>Slayt 81</vt:lpstr>
      <vt:lpstr>Slayt 82</vt:lpstr>
      <vt:lpstr>Slayt 83</vt:lpstr>
      <vt:lpstr>Slayt 84</vt:lpstr>
      <vt:lpstr>Slayt 85</vt:lpstr>
      <vt:lpstr>Slayt 86</vt:lpstr>
      <vt:lpstr>Slayt 87</vt:lpstr>
      <vt:lpstr>Slayt 88</vt:lpstr>
      <vt:lpstr>Slayt 89</vt:lpstr>
      <vt:lpstr>Slayt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serıfe unal</dc:creator>
  <cp:lastModifiedBy>erler</cp:lastModifiedBy>
  <cp:revision>297</cp:revision>
  <dcterms:created xsi:type="dcterms:W3CDTF">2004-07-15T07:42:59Z</dcterms:created>
  <dcterms:modified xsi:type="dcterms:W3CDTF">2019-08-16T21:16:18Z</dcterms:modified>
</cp:coreProperties>
</file>